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svg" ContentType="image/svg+xml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slides/slide3.xml" ContentType="application/vnd.openxmlformats-officedocument.presentationml.slide+xml"/>
  <Override PartName="/ppt/notesSlides/notesSlide22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2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slides/slide17.xml" ContentType="application/vnd.openxmlformats-officedocument.presentationml.slide+xml"/>
  <Override PartName="/ppt/viewProps.xml" ContentType="application/vnd.openxmlformats-officedocument.presentationml.viewProps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docProps/core.xml" ContentType="application/vnd.openxmlformats-package.core-properties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docProps/custom.xml" ContentType="application/vnd.openxmlformats-officedocument.custom-properties+xml"/>
  <Override PartName="/ppt/slideLayouts/slideLayout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4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8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  <p:sldMasterId id="2147483653" r:id="rId2"/>
  </p:sldMasterIdLst>
  <p:notesMasterIdLst>
    <p:notesMasterId r:id="rId3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2192000" cy="6858000"/>
  <p:notesSz cx="6858000" cy="9144000"/>
  <p:defaultTextStyle>
    <a:defPPr>
      <a:defRPr lang="en-GB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99" d="100"/>
          <a:sy n="99" d="100"/>
        </p:scale>
        <p:origin x="108" y="228"/>
      </p:cViewPr>
      <p:guideLst>
        <p:guide pos="1512" orient="horz"/>
        <p:guide pos="2371" orient="horz"/>
      </p:guideLst>
    </p:cSldViewPr>
  </p:slideViewPr>
  <p:gridSpacing cx="46800" cy="468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 /><Relationship Id="rId32" Type="http://schemas.openxmlformats.org/officeDocument/2006/relationships/tableStyles" Target="tableStyles.xml" /><Relationship Id="rId33" Type="http://schemas.openxmlformats.org/officeDocument/2006/relationships/viewProps" Target="viewProps.xml" /><Relationship Id="rId34" Type="http://schemas.onlyoffice.com/jsaProject" Target="jsaProject.bin"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0611339" name="Marcador de encabezado 1"/>
          <p:cNvSpPr txBox="1"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endParaRPr lang="es-ES"/>
          </a:p>
        </p:txBody>
      </p:sp>
      <p:sp>
        <p:nvSpPr>
          <p:cNvPr id="198107294" name="Marcador de fecha 2"/>
          <p:cNvSpPr txBox="1">
            <a:spLocks noGrp="1"/>
          </p:cNvSpPr>
          <p:nvPr>
            <p:ph type="dt" idx="1"/>
          </p:nvPr>
        </p:nvSpPr>
        <p:spPr bwMode="auto"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fld id="{9EBB009B-6FF4-46E0-AE91-DF12AF56F49C}" type="datetime1">
              <a:rPr lang="es-ES"/>
              <a:t>01/06/2025</a:t>
            </a:fld>
            <a:endParaRPr lang="es-ES"/>
          </a:p>
        </p:txBody>
      </p:sp>
      <p:sp>
        <p:nvSpPr>
          <p:cNvPr id="1910363071" name="Marcador de imagen de diapositiva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183699378" name="Marcador de notas 4"/>
          <p:cNvSpPr txBox="1">
            <a:spLocks noGrp="1"/>
          </p:cNvSpPr>
          <p:nvPr>
            <p:ph type="body" sz="quarter" idx="3"/>
          </p:nvPr>
        </p:nvSpPr>
        <p:spPr bwMode="auto"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  <p:sp>
        <p:nvSpPr>
          <p:cNvPr id="1949108147" name="Marcador de pie de página 5"/>
          <p:cNvSpPr txBox="1">
            <a:spLocks noGrp="1"/>
          </p:cNvSpPr>
          <p:nvPr>
            <p:ph type="ftr" sz="quarter" idx="4"/>
          </p:nvPr>
        </p:nvSpPr>
        <p:spPr bwMode="auto"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endParaRPr lang="es-ES"/>
          </a:p>
        </p:txBody>
      </p:sp>
      <p:sp>
        <p:nvSpPr>
          <p:cNvPr id="356807258" name="Marcador de número de diapositiva 6"/>
          <p:cNvSpPr txBox="1">
            <a:spLocks noGrp="1"/>
          </p:cNvSpPr>
          <p:nvPr>
            <p:ph type="sldNum" sz="quarter" idx="5"/>
          </p:nvPr>
        </p:nvSpPr>
        <p:spPr bwMode="auto"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fld id="{C323DE6F-17EA-42B5-A846-12E783F7C8C3}" type="slidenum">
              <a:r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ftr="0" hdr="0" sldNum="1"/>
  <p:notesStyle>
    <a:lvl1pPr marL="0" marR="0" lvl="0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1pPr>
    <a:lvl2pPr marL="457200" marR="0" lvl="1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2pPr>
    <a:lvl3pPr marL="914400" marR="0" lvl="2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3pPr>
    <a:lvl4pPr marL="1371600" marR="0" lvl="3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4pPr>
    <a:lvl5pPr marL="1828800" marR="0" lvl="4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974912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3711638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109496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0D39631-0D63-3584-3A56-4260BEC5FEA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58631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336180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277386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C30CA2-F38E-1491-0571-7A998165502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0311347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356486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6704968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FC69E40-857C-B37B-6F9F-E795442A887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48399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779798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8369351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7CCEE03-52AE-D4B7-86A5-E7753498BA0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57633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8447995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307366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274BA4-898F-8566-75DE-3400D27A28A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596885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1656137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9753597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659965A-AF61-987A-3555-8CC11A4A9DA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30248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151535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013980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FDE146-4325-3D76-A31E-74B8B7133E0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238349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7077635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523016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4874560-E80B-A94C-87A4-4C85A4734DD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661846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402991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6934147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411DBEC-85AB-1961-F3E4-8A1EA754FAE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57105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5590710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54714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96DB9CA-CBC8-F488-95F2-2C9FCF2A8D8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00911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474434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838950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F38C23-8948-B436-CBF7-08968BF1050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303653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901962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575448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9133A2-6693-FAF2-00D9-4E9892C7E76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7670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47602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699685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B5F6BEB-4143-C951-2E22-D4D6B47EB1C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24828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136154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841979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BDD7A7-2F42-C508-69BF-388200863B7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87344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671338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5006985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1AD46BF-C0EE-1538-D3F7-85A171712E0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928220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9837685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417250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B2C7F4D-A580-8D88-5024-05E57410A1C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576321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498499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407698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C5B76C-DD23-4FCB-003C-D52A04CFB43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03257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30106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9186431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2C707D-6D49-2050-FAC9-CBF6801EEF5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36432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771865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659357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B17384-516E-B0A4-F5B1-5E8CE714C9D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60471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6478540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850013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8BC42D-2F48-22C6-5AB3-8F2BE911574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830615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934953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417151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4713E94-ED42-B8B4-5FE4-609B4E1C82A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941741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421842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0691649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1E7B23-7FC7-7425-3AE5-4DA2A399B5E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440796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733015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775799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2574F03-56AC-DA67-A861-8D83099DF5F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722381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254798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772992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B0A1EB-450A-8574-1D16-15FB89024B3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media1.sv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Diapositiva d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1035806" name="Subtítulo 2"/>
          <p:cNvSpPr txBox="1">
            <a:spLocks noGrp="1"/>
          </p:cNvSpPr>
          <p:nvPr>
            <p:ph type="subTitle" idx="4294967295"/>
          </p:nvPr>
        </p:nvSpPr>
        <p:spPr bwMode="auto">
          <a:xfrm flipH="0" flipV="0">
            <a:off x="838198" y="3292302"/>
            <a:ext cx="10515600" cy="651046"/>
          </a:xfrm>
        </p:spPr>
        <p:txBody>
          <a:bodyPr/>
          <a:lstStyle>
            <a:lvl1pPr>
              <a:defRPr sz="3200"/>
            </a:lvl1pPr>
          </a:lstStyle>
          <a:p>
            <a:pPr lvl="0">
              <a:defRPr/>
            </a:pPr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003427172" name="Title Placeholder 1"/>
          <p:cNvSpPr>
            <a:spLocks noGrp="1"/>
          </p:cNvSpPr>
          <p:nvPr>
            <p:ph type="title"/>
          </p:nvPr>
        </p:nvSpPr>
        <p:spPr bwMode="auto">
          <a:xfrm>
            <a:off x="838198" y="1823864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481399257" name="Text Placeholder 9"/>
          <p:cNvSpPr>
            <a:spLocks noGrp="1"/>
          </p:cNvSpPr>
          <p:nvPr>
            <p:ph type="body" sz="quarter" idx="42949672951"/>
          </p:nvPr>
        </p:nvSpPr>
        <p:spPr bwMode="auto">
          <a:xfrm rot="0" flipH="0" flipV="0">
            <a:off x="838197" y="4108823"/>
            <a:ext cx="4323602" cy="466911"/>
          </a:xfrm>
        </p:spPr>
        <p:txBody>
          <a:bodyPr/>
          <a:lstStyle>
            <a:lvl1pPr>
              <a:defRPr sz="2400"/>
            </a:lvl1pPr>
          </a:lstStyle>
          <a:p>
            <a:pPr lvl="0">
              <a:defRPr/>
            </a:pPr>
            <a:r>
              <a:rPr lang="en-US"/>
              <a:t>Click to edit Master text </a:t>
            </a:r>
            <a:endParaRPr/>
          </a:p>
        </p:txBody>
      </p:sp>
      <p:sp>
        <p:nvSpPr>
          <p:cNvPr id="61681645" name="Text Placeholder 9"/>
          <p:cNvSpPr>
            <a:spLocks noGrp="1"/>
          </p:cNvSpPr>
          <p:nvPr>
            <p:ph type="body" sz="quarter" idx="42949672951"/>
          </p:nvPr>
        </p:nvSpPr>
        <p:spPr bwMode="auto">
          <a:xfrm rot="0" flipH="0" flipV="0">
            <a:off x="838197" y="4728133"/>
            <a:ext cx="4323601" cy="466911"/>
          </a:xfrm>
        </p:spPr>
        <p:txBody>
          <a:bodyPr/>
          <a:lstStyle>
            <a:lvl1pPr>
              <a:defRPr sz="2400"/>
            </a:lvl1pPr>
          </a:lstStyle>
          <a:p>
            <a:pPr lvl="0">
              <a:defRPr/>
            </a:pPr>
            <a:r>
              <a:rPr lang="en-US"/>
              <a:t>Click to edit Master text 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2781167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83067092" name="Content Placeholder 2"/>
          <p:cNvSpPr>
            <a:spLocks noGrp="1"/>
          </p:cNvSpPr>
          <p:nvPr>
            <p:ph idx="1"/>
          </p:nvPr>
        </p:nvSpPr>
        <p:spPr bwMode="auto">
          <a:xfrm>
            <a:off x="5183187" y="987424"/>
            <a:ext cx="6172200" cy="4873624"/>
          </a:xfrm>
        </p:spPr>
        <p:txBody>
          <a:bodyPr/>
          <a:lstStyle>
            <a:lvl1pPr>
              <a:defRPr sz="3200"/>
            </a:lvl1pPr>
            <a:lvl2pPr>
              <a:buFont typeface="Arial"/>
              <a:buChar char="•"/>
              <a:defRPr sz="2800"/>
            </a:lvl2pPr>
            <a:lvl3pPr>
              <a:buFont typeface="Arial"/>
              <a:buChar char="•"/>
              <a:defRPr sz="2400"/>
            </a:lvl3pPr>
            <a:lvl4pPr>
              <a:buFont typeface="Arial"/>
              <a:buChar char="•"/>
              <a:defRPr sz="2000"/>
            </a:lvl4pPr>
            <a:lvl5pPr>
              <a:buFont typeface="Arial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97324193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519038001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306803224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09909673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9409461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45335204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7" y="987424"/>
            <a:ext cx="6172200" cy="487362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1404897469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325679480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89859270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755086320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obj" userDrawn="1">
  <p:cSld name="Título y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5804177" name="Título 1"/>
          <p:cNvSpPr txBox="1">
            <a:spLocks noGrp="1"/>
          </p:cNvSpPr>
          <p:nvPr>
            <p:ph type="title"/>
          </p:nvPr>
        </p:nvSpPr>
        <p:spPr bwMode="auto">
          <a:xfrm>
            <a:off x="838202" y="1413168"/>
            <a:ext cx="10515600" cy="983783"/>
          </a:xfrm>
        </p:spPr>
        <p:txBody>
          <a:bodyPr/>
          <a:lstStyle>
            <a:lvl1pPr>
              <a:defRPr sz="2800"/>
            </a:lvl1pPr>
          </a:lstStyle>
          <a:p>
            <a:pPr lvl="0">
              <a:defRPr/>
            </a:pPr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768673190" name="Marcador de contenido 2"/>
          <p:cNvSpPr txBox="1">
            <a:spLocks noGrp="1"/>
          </p:cNvSpPr>
          <p:nvPr>
            <p:ph idx="1"/>
          </p:nvPr>
        </p:nvSpPr>
        <p:spPr bwMode="auto">
          <a:xfrm>
            <a:off x="838203" y="2396953"/>
            <a:ext cx="10515600" cy="2449366"/>
          </a:xfrm>
        </p:spPr>
        <p:txBody>
          <a:bodyPr/>
          <a:lstStyle>
            <a:lvl1pPr>
              <a:defRPr sz="2400"/>
            </a:lvl1pPr>
            <a:lvl2pPr marR="0" lvl="1">
              <a:spcAft>
                <a:spcPts val="0"/>
              </a:spcAft>
              <a:buSzPct val="100000"/>
              <a:buFont typeface="Arial"/>
              <a:defRPr lang="es-ES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2pPr>
            <a:lvl3pPr marR="0" lvl="2">
              <a:spcAft>
                <a:spcPts val="0"/>
              </a:spcAft>
              <a:buSzPct val="100000"/>
              <a:buFont typeface="Arial"/>
              <a:defRPr lang="es-ES" sz="18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3pPr>
            <a:lvl4pPr marR="0" lvl="3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4pPr>
            <a:lvl5pPr marR="0" lvl="4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woObj" userDrawn="1">
  <p:cSld name="Dos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8646740" name="Título 1"/>
          <p:cNvSpPr txBox="1">
            <a:spLocks noGrp="1"/>
          </p:cNvSpPr>
          <p:nvPr>
            <p:ph type="title"/>
          </p:nvPr>
        </p:nvSpPr>
        <p:spPr bwMode="auto">
          <a:xfrm>
            <a:off x="838202" y="1413168"/>
            <a:ext cx="10515600" cy="983783"/>
          </a:xfrm>
        </p:spPr>
        <p:txBody>
          <a:bodyPr/>
          <a:lstStyle>
            <a:lvl1pPr>
              <a:defRPr sz="2800"/>
            </a:lvl1pPr>
          </a:lstStyle>
          <a:p>
            <a:pPr lvl="0">
              <a:defRPr/>
            </a:pPr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854129769" name="Marcador de contenido 2"/>
          <p:cNvSpPr txBox="1">
            <a:spLocks noGrp="1"/>
          </p:cNvSpPr>
          <p:nvPr>
            <p:ph idx="1"/>
          </p:nvPr>
        </p:nvSpPr>
        <p:spPr bwMode="auto">
          <a:xfrm>
            <a:off x="838203" y="2396953"/>
            <a:ext cx="5156201" cy="3780010"/>
          </a:xfrm>
        </p:spPr>
        <p:txBody>
          <a:bodyPr/>
          <a:lstStyle>
            <a:lvl1pPr>
              <a:defRPr sz="2400">
                <a:latin typeface="Roobert"/>
                <a:ea typeface="Roobert"/>
                <a:cs typeface="Roobert"/>
              </a:defRPr>
            </a:lvl1pPr>
            <a:lvl2pPr marR="0" lvl="1">
              <a:spcAft>
                <a:spcPts val="0"/>
              </a:spcAft>
              <a:buSzPct val="100000"/>
              <a:buFont typeface="Arial"/>
              <a:defRPr lang="es-ES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2pPr>
            <a:lvl3pPr marR="0" lvl="2">
              <a:spcAft>
                <a:spcPts val="0"/>
              </a:spcAft>
              <a:buSzPct val="100000"/>
              <a:buFont typeface="Arial"/>
              <a:defRPr lang="es-ES" sz="18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3pPr>
            <a:lvl4pPr marR="0" lvl="3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4pPr>
            <a:lvl5pPr marR="0" lvl="4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  <p:sp>
        <p:nvSpPr>
          <p:cNvPr id="302004201" name="Marcador de contenido 3"/>
          <p:cNvSpPr txBox="1">
            <a:spLocks noGrp="1"/>
          </p:cNvSpPr>
          <p:nvPr>
            <p:ph idx="2"/>
          </p:nvPr>
        </p:nvSpPr>
        <p:spPr bwMode="auto">
          <a:xfrm>
            <a:off x="6197602" y="2396953"/>
            <a:ext cx="5156201" cy="3780010"/>
          </a:xfrm>
        </p:spPr>
        <p:txBody>
          <a:bodyPr/>
          <a:lstStyle>
            <a:lvl1pPr>
              <a:defRPr sz="2400">
                <a:latin typeface="Roobert"/>
                <a:ea typeface="Roobert"/>
                <a:cs typeface="Roobert"/>
              </a:defRPr>
            </a:lvl1pPr>
            <a:lvl2pPr marR="0" lvl="1">
              <a:spcAft>
                <a:spcPts val="0"/>
              </a:spcAft>
              <a:buSzPct val="100000"/>
              <a:buFont typeface="Arial"/>
              <a:defRPr lang="es-ES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2pPr>
            <a:lvl3pPr marR="0" lvl="2">
              <a:spcAft>
                <a:spcPts val="0"/>
              </a:spcAft>
              <a:buSzPct val="100000"/>
              <a:buFont typeface="Arial"/>
              <a:defRPr lang="es-ES" sz="18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3pPr>
            <a:lvl4pPr marR="0" lvl="3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4pPr>
            <a:lvl5pPr marR="0" lvl="4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Diapositiva fin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6558653" name="Título 1"/>
          <p:cNvSpPr txBox="1">
            <a:spLocks noGrp="1"/>
          </p:cNvSpPr>
          <p:nvPr>
            <p:ph type="title"/>
          </p:nvPr>
        </p:nvSpPr>
        <p:spPr bwMode="auto"/>
        <p:txBody>
          <a:bodyPr anchorCtr="1"/>
          <a:lstStyle>
            <a:lvl1pPr algn="ctr">
              <a:defRPr sz="3200">
                <a:latin typeface="Roobert"/>
                <a:ea typeface="Roobert"/>
                <a:cs typeface="Roobert"/>
              </a:defRPr>
            </a:lvl1pPr>
          </a:lstStyle>
          <a:p>
            <a:pPr lvl="0">
              <a:defRPr/>
            </a:pPr>
            <a:r>
              <a:rPr lang="es-ES"/>
              <a:t>¡Gracias!</a:t>
            </a:r>
            <a:endParaRPr/>
          </a:p>
        </p:txBody>
      </p:sp>
      <p:pic>
        <p:nvPicPr>
          <p:cNvPr id="906530908" name="Gráfico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 bwMode="auto">
          <a:xfrm>
            <a:off x="6799063" y="6332337"/>
            <a:ext cx="816579" cy="269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66080899" name="Imagen 15" descr="Texto&#10;&#10;Descripción generada automáticamente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245055" y="6349480"/>
            <a:ext cx="1168513" cy="2517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3713048" name="Imagen 16" descr="Logotipo&#10;&#10;Descripción generada automáticamente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0042979" y="6324937"/>
            <a:ext cx="1310824" cy="2762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52589846" name="Imagen 17" descr="Imagen que contiene Texto&#10;&#10;Descripción generada automáticamente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869205" y="6252285"/>
            <a:ext cx="1432595" cy="34894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38721219" name="Imagen 18" descr="Texto&#10;&#10;Descripción generada automáticamente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5238463" y="6335168"/>
            <a:ext cx="931190" cy="2660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25394707" name="Picture 3" descr="Logotipo&#10;&#10;Descripción generada automáticamente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697329" y="6252285"/>
            <a:ext cx="521875" cy="3376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3535938" name="Imagen 20" descr="Imagen que contiene Forma&#10;&#10;Descripción generada automáticamente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3951801" y="6258565"/>
            <a:ext cx="657251" cy="342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070935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62256349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59015846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57616293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  <p:sp>
        <p:nvSpPr>
          <p:cNvPr id="1282784441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065991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515742670" name="Content Placeholder 2"/>
          <p:cNvSpPr>
            <a:spLocks noGrp="1"/>
          </p:cNvSpPr>
          <p:nvPr>
            <p:ph sz="half" idx="1"/>
          </p:nvPr>
        </p:nvSpPr>
        <p:spPr bwMode="auto">
          <a:xfrm flipH="0" flipV="0">
            <a:off x="838197" y="1484779"/>
            <a:ext cx="5181598" cy="4692182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025742121" name="Content Placeholder 3"/>
          <p:cNvSpPr>
            <a:spLocks noGrp="1"/>
          </p:cNvSpPr>
          <p:nvPr>
            <p:ph sz="half" idx="2"/>
          </p:nvPr>
        </p:nvSpPr>
        <p:spPr bwMode="auto">
          <a:xfrm flipH="0" flipV="0">
            <a:off x="6172200" y="1484779"/>
            <a:ext cx="5181598" cy="4692182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41349575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36162018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902638333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4423884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73529"/>
            <a:ext cx="10515600" cy="943161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880836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197" y="1503735"/>
            <a:ext cx="5157785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25348922" name="Content Placeholder 3"/>
          <p:cNvSpPr>
            <a:spLocks noGrp="1"/>
          </p:cNvSpPr>
          <p:nvPr>
            <p:ph sz="half" idx="2"/>
          </p:nvPr>
        </p:nvSpPr>
        <p:spPr bwMode="auto">
          <a:xfrm flipH="0" flipV="0">
            <a:off x="839786" y="2327646"/>
            <a:ext cx="5157784" cy="3862014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9262590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0610" y="1503735"/>
            <a:ext cx="518318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115876546" name="Content Placeholder 5"/>
          <p:cNvSpPr>
            <a:spLocks noGrp="1"/>
          </p:cNvSpPr>
          <p:nvPr>
            <p:ph sz="quarter" idx="4"/>
          </p:nvPr>
        </p:nvSpPr>
        <p:spPr bwMode="auto">
          <a:xfrm flipH="0" flipV="0">
            <a:off x="6172200" y="2327646"/>
            <a:ext cx="5183186" cy="3862014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862172732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797253486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742172517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419680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275097374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704349863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973579108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875292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777422239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505413506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noFill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9705721" name="Marcador de título 1"/>
          <p:cNvSpPr txBox="1">
            <a:spLocks noGrp="1"/>
          </p:cNvSpPr>
          <p:nvPr>
            <p:ph type="title"/>
          </p:nvPr>
        </p:nvSpPr>
        <p:spPr bwMode="auto">
          <a:xfrm>
            <a:off x="838202" y="1651293"/>
            <a:ext cx="10515600" cy="9837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>
              <a:defRPr lang="en-GB"/>
            </a:lvl1pPr>
          </a:lstStyle>
          <a:p>
            <a:pPr lvl="0">
              <a:defRPr/>
            </a:pPr>
            <a:r>
              <a:rPr lang="es-ES"/>
              <a:t>Título presentación</a:t>
            </a:r>
            <a:endParaRPr/>
          </a:p>
        </p:txBody>
      </p:sp>
      <p:sp>
        <p:nvSpPr>
          <p:cNvPr id="1983226655" name="Marcador de texto 2"/>
          <p:cNvSpPr txBox="1">
            <a:spLocks noGrp="1"/>
          </p:cNvSpPr>
          <p:nvPr>
            <p:ph type="body" idx="1"/>
          </p:nvPr>
        </p:nvSpPr>
        <p:spPr bwMode="auto">
          <a:xfrm flipH="0" flipV="0">
            <a:off x="791550" y="2833859"/>
            <a:ext cx="10515600" cy="9264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>
              <a:defRPr lang="en-GB"/>
            </a:lvl1pPr>
          </a:lstStyle>
          <a:p>
            <a:pPr lvl="0">
              <a:defRPr/>
            </a:pPr>
            <a:r>
              <a:rPr lang="es-ES"/>
              <a:t>Subtítulo presentación</a:t>
            </a:r>
            <a:endParaRPr/>
          </a:p>
        </p:txBody>
      </p:sp>
      <p:pic>
        <p:nvPicPr>
          <p:cNvPr id="214792596" name="Imagen 17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 flipH="0" flipV="0">
            <a:off x="2012005" y="584579"/>
            <a:ext cx="8074685" cy="7323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19013484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315299" y="5982276"/>
            <a:ext cx="11468099" cy="58843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dt="1" ftr="1" hdr="0" sldNum="1"/>
  <p:txStyles>
    <p:titleStyle>
      <a:lvl1pPr marL="0" marR="0" lvl="0" indent="0" algn="l" defTabSz="914400" rtl="0">
        <a:lnSpc>
          <a:spcPct val="90000"/>
        </a:lnSpc>
        <a:spcBef>
          <a:spcPts val="0"/>
        </a:spcBef>
        <a:spcAft>
          <a:spcPts val="0"/>
        </a:spcAft>
        <a:buNone/>
        <a:defRPr lang="es-ES" sz="4000" b="1" i="0" u="none" strike="noStrike" cap="none" spc="0">
          <a:solidFill>
            <a:srgbClr val="002060"/>
          </a:solidFill>
          <a:latin typeface="Roobert"/>
        </a:defRPr>
      </a:lvl1pPr>
    </p:titleStyle>
    <p:bodyStyle>
      <a:lvl1pPr marL="0" marR="0" lvl="0" indent="0" algn="l" defTabSz="914400" rtl="0">
        <a:lnSpc>
          <a:spcPct val="90000"/>
        </a:lnSpc>
        <a:spcBef>
          <a:spcPts val="1000"/>
        </a:spcBef>
        <a:spcAft>
          <a:spcPts val="0"/>
        </a:spcAft>
        <a:buNone/>
        <a:defRPr lang="es-ES" sz="2800" b="0" i="0" u="none" strike="noStrike" cap="none" spc="0">
          <a:solidFill>
            <a:srgbClr val="000000"/>
          </a:solidFill>
          <a:latin typeface="Roobert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4701342" name="Title Placeholder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26837"/>
            <a:ext cx="10515600" cy="98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GB" sz="3800">
                <a:solidFill>
                  <a:srgbClr val="002060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532428039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7"/>
            <a:ext cx="10515600" cy="4697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55896449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15125758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095832281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  <p:cxnSp>
        <p:nvCxnSpPr>
          <p:cNvPr id="2137241899" name=""/>
          <p:cNvCxnSpPr/>
          <p:nvPr/>
        </p:nvCxnSpPr>
        <p:spPr bwMode="auto">
          <a:xfrm flipH="0" flipV="1">
            <a:off x="838198" y="6272304"/>
            <a:ext cx="10515600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1" ftr="1" hdr="0" sldNum="1"/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999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599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jp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497638" name="Subtítulo 2"/>
          <p:cNvSpPr txBox="1">
            <a:spLocks noGrp="1"/>
          </p:cNvSpPr>
          <p:nvPr>
            <p:ph type="subTitle" idx="4294967295"/>
          </p:nvPr>
        </p:nvSpPr>
        <p:spPr bwMode="auto">
          <a:xfrm flipH="0" flipV="0">
            <a:off x="838197" y="3149425"/>
            <a:ext cx="10515600" cy="79392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1">
            <a:normAutofit fontScale="75000" lnSpcReduction="5000"/>
          </a:bodyPr>
          <a:lstStyle>
            <a:lvl1pPr>
              <a:defRPr sz="2800"/>
            </a:lvl1pPr>
          </a:lstStyle>
          <a:p>
            <a:pPr>
              <a:defRPr/>
            </a:pPr>
            <a:r>
              <a:rPr lang="en-GB" sz="3200"/>
              <a:t>M. Lozano-González, B. Fernández-Domínguez</a:t>
            </a:r>
            <a:r>
              <a:rPr lang="es-ES" sz="3200"/>
              <a:t>, </a:t>
            </a:r>
            <a:r>
              <a:rPr lang="es-ES" sz="3200"/>
              <a:t>J. Lois-Fuentes, </a:t>
            </a:r>
            <a:endParaRPr sz="3200"/>
          </a:p>
          <a:p>
            <a:pPr>
              <a:defRPr/>
            </a:pPr>
            <a:r>
              <a:rPr lang="es-ES" sz="3200"/>
              <a:t>T. Roger, </a:t>
            </a:r>
            <a:r>
              <a:rPr lang="es-ES" sz="3200"/>
              <a:t>F. Delaunay</a:t>
            </a:r>
            <a:endParaRPr sz="3200"/>
          </a:p>
        </p:txBody>
      </p:sp>
      <p:sp>
        <p:nvSpPr>
          <p:cNvPr id="598974395" name="Title Placeholder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GB">
                <a:latin typeface="STIX"/>
                <a:ea typeface="STIX"/>
                <a:cs typeface="STIX"/>
              </a:rPr>
              <a:t>ν</a:t>
            </a:r>
            <a:r>
              <a:rPr lang="en-GB"/>
              <a:t>0p</a:t>
            </a:r>
            <a:r>
              <a:rPr lang="en-GB" baseline="-25000"/>
              <a:t>1/2</a:t>
            </a:r>
            <a:r>
              <a:rPr lang="en-GB"/>
              <a:t> – </a:t>
            </a:r>
            <a:r>
              <a:rPr lang="en-GB">
                <a:latin typeface="STIX"/>
                <a:ea typeface="STIX"/>
                <a:cs typeface="STIX"/>
              </a:rPr>
              <a:t>ν</a:t>
            </a:r>
            <a:r>
              <a:rPr lang="en-GB"/>
              <a:t>0p</a:t>
            </a:r>
            <a:r>
              <a:rPr lang="en-GB" baseline="-25000"/>
              <a:t>3/2</a:t>
            </a:r>
            <a:r>
              <a:rPr lang="en-GB"/>
              <a:t> spin-orbit splitting in</a:t>
            </a:r>
            <a:r>
              <a:rPr lang="en-GB">
                <a:latin typeface="Roobert"/>
                <a:ea typeface="Roobert"/>
                <a:cs typeface="Roobert"/>
              </a:rPr>
              <a:t> </a:t>
            </a:r>
            <a:r>
              <a:rPr lang="en-GB" baseline="30000">
                <a:latin typeface="Roobert"/>
                <a:ea typeface="Roobert"/>
                <a:cs typeface="Roobert"/>
              </a:rPr>
              <a:t>20</a:t>
            </a:r>
            <a:r>
              <a:rPr lang="en-GB"/>
              <a:t>O</a:t>
            </a:r>
            <a:endParaRPr lang="en-GB" b="1" baseline="30000">
              <a:latin typeface="Roobert"/>
              <a:cs typeface="Roobert"/>
            </a:endParaRPr>
          </a:p>
        </p:txBody>
      </p:sp>
      <p:sp>
        <p:nvSpPr>
          <p:cNvPr id="1606841825" name="Text Placeholder 9"/>
          <p:cNvSpPr>
            <a:spLocks noGrp="1"/>
          </p:cNvSpPr>
          <p:nvPr>
            <p:ph type="body" sz="quarter" idx="42949672951"/>
          </p:nvPr>
        </p:nvSpPr>
        <p:spPr bwMode="auto">
          <a:xfrm flipH="0" flipV="0">
            <a:off x="838197" y="4108822"/>
            <a:ext cx="4323601" cy="48558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1">
            <a:normAutofit/>
          </a:bodyPr>
          <a:lstStyle>
            <a:lvl1pPr>
              <a:defRPr sz="2400"/>
            </a:lvl1pPr>
          </a:lstStyle>
          <a:p>
            <a:pPr>
              <a:defRPr/>
            </a:pPr>
            <a:r>
              <a:rPr lang="en-GB" sz="2000"/>
              <a:t>IGFAE-USC, GANIL and LPC-Caen</a:t>
            </a:r>
            <a:endParaRPr sz="2000"/>
          </a:p>
        </p:txBody>
      </p:sp>
      <p:sp>
        <p:nvSpPr>
          <p:cNvPr id="2028880308" name="Text Placeholder 9"/>
          <p:cNvSpPr>
            <a:spLocks noGrp="1"/>
          </p:cNvSpPr>
          <p:nvPr/>
        </p:nvSpPr>
        <p:spPr bwMode="auto">
          <a:xfrm flipH="0" flipV="0">
            <a:off x="838197" y="4594411"/>
            <a:ext cx="4323601" cy="48558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1">
            <a:normAutofit/>
          </a:bodyPr>
          <a:lstStyle>
            <a:lvl1pPr marL="0" marR="0" lvl="0" indent="0" algn="l" defTabSz="914400" rtl="0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None/>
              <a:defRPr lang="en-GB" sz="2400" b="0" i="0" u="none" strike="noStrike" cap="none" spc="0">
                <a:solidFill>
                  <a:srgbClr val="000000"/>
                </a:solidFill>
                <a:latin typeface="Roobert"/>
              </a:defRPr>
            </a:lvl1pPr>
            <a:lvl2pPr marL="6858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0" i="1"/>
              <a:t>EuNPC 2025 - Caen</a:t>
            </a:r>
            <a:endParaRPr sz="1800"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326669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E</a:t>
            </a:r>
            <a:r>
              <a:rPr baseline="-25000"/>
              <a:t>x</a:t>
            </a:r>
            <a:r>
              <a:rPr/>
              <a:t> spectrum</a:t>
            </a:r>
            <a:endParaRPr/>
          </a:p>
        </p:txBody>
      </p:sp>
      <p:sp>
        <p:nvSpPr>
          <p:cNvPr id="193864916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92347789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13585330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4741B4-DCA1-4DE5-664D-3627B4B987B0}" type="slidenum">
              <a:rPr lang="en-US"/>
              <a:t/>
            </a:fld>
            <a:endParaRPr lang="en-US"/>
          </a:p>
        </p:txBody>
      </p:sp>
      <p:sp>
        <p:nvSpPr>
          <p:cNvPr id="589679088" name=""/>
          <p:cNvSpPr/>
          <p:nvPr/>
        </p:nvSpPr>
        <p:spPr bwMode="auto">
          <a:xfrm rot="0" flipH="0" flipV="0">
            <a:off x="6459431" y="5040171"/>
            <a:ext cx="4059540" cy="945029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>
              <a:defRPr/>
            </a:pPr>
            <a:r>
              <a:rPr b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 = 5/2 </a:t>
            </a:r>
            <a:r>
              <a:rPr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at E</a:t>
            </a:r>
            <a:r>
              <a:rPr b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 &gt; 10 MeV, based on comparison with </a:t>
            </a:r>
            <a:r>
              <a:rPr b="1" baseline="30000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20</a:t>
            </a:r>
            <a:r>
              <a:rPr b="1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O(d,</a:t>
            </a:r>
            <a:r>
              <a:rPr b="1" baseline="30000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3</a:t>
            </a:r>
            <a:r>
              <a:rPr b="1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He)</a:t>
            </a:r>
            <a:r>
              <a:rPr b="1" baseline="30000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19</a:t>
            </a:r>
            <a:r>
              <a:rPr b="1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N</a:t>
            </a:r>
            <a:endParaRPr b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542818375" name=""/>
          <p:cNvSpPr/>
          <p:nvPr/>
        </p:nvSpPr>
        <p:spPr bwMode="auto">
          <a:xfrm rot="0" flipH="0" flipV="0">
            <a:off x="1903035" y="5040171"/>
            <a:ext cx="3403983" cy="857925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>
              <a:defRPr/>
            </a:pPr>
            <a:r>
              <a:rPr b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 = 3/2 </a:t>
            </a:r>
            <a:r>
              <a:rPr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states @ E</a:t>
            </a:r>
            <a:r>
              <a:rPr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 </a:t>
            </a:r>
            <a:r>
              <a:rPr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&lt; 10 MeV</a:t>
            </a:r>
            <a:endParaRPr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92159106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94491" y="1114998"/>
            <a:ext cx="9469926" cy="37166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049003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cross-sections</a:t>
            </a:r>
            <a:endParaRPr/>
          </a:p>
        </p:txBody>
      </p:sp>
      <p:sp>
        <p:nvSpPr>
          <p:cNvPr id="5111638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66709100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572390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4727CF1-AAEE-9463-589A-273D9E14568F}" type="slidenum">
              <a:rPr lang="en-US"/>
              <a:t/>
            </a:fld>
            <a:endParaRPr lang="en-US"/>
          </a:p>
        </p:txBody>
      </p:sp>
      <p:pic>
        <p:nvPicPr>
          <p:cNvPr id="122737382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60748" y="1316688"/>
            <a:ext cx="3681951" cy="4928531"/>
          </a:xfrm>
          <a:prstGeom prst="rect">
            <a:avLst/>
          </a:prstGeom>
        </p:spPr>
      </p:pic>
      <p:grpSp>
        <p:nvGrpSpPr>
          <p:cNvPr id="1803353522" name=""/>
          <p:cNvGrpSpPr/>
          <p:nvPr/>
        </p:nvGrpSpPr>
        <p:grpSpPr bwMode="auto">
          <a:xfrm flipH="0" flipV="0">
            <a:off x="4282161" y="1492904"/>
            <a:ext cx="1622801" cy="1933014"/>
            <a:chOff x="0" y="0"/>
            <a:chExt cx="1622801" cy="1933014"/>
          </a:xfrm>
        </p:grpSpPr>
        <p:sp>
          <p:nvSpPr>
            <p:cNvPr id="1626755199" name=""/>
            <p:cNvSpPr/>
            <p:nvPr/>
          </p:nvSpPr>
          <p:spPr bwMode="auto">
            <a:xfrm rot="0" flipH="0" flipV="0">
              <a:off x="0" y="0"/>
              <a:ext cx="1622801" cy="1933014"/>
            </a:xfrm>
            <a:custGeom>
              <a:avLst/>
              <a:gdLst/>
              <a:ahLst/>
              <a:cxnLst/>
              <a:rect l="0" t="0" r="r" b="b"/>
              <a:pathLst>
                <a:path w="43200" h="43200" fill="norm" stroke="1" extrusionOk="0">
                  <a:moveTo>
                    <a:pt x="0" y="0"/>
                  </a:moveTo>
                  <a:lnTo>
                    <a:pt x="43200" y="43"/>
                  </a:lnTo>
                  <a:lnTo>
                    <a:pt x="43200" y="43200"/>
                  </a:lnTo>
                  <a:lnTo>
                    <a:pt x="0" y="431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1321757305" name=""/>
            <p:cNvSpPr/>
            <p:nvPr/>
          </p:nvSpPr>
          <p:spPr bwMode="auto">
            <a:xfrm rot="0" flipH="0" flipV="0">
              <a:off x="352643" y="571497"/>
              <a:ext cx="1136404" cy="1237187"/>
            </a:xfrm>
            <a:prstGeom prst="rect">
              <a:avLst/>
            </a:prstGeom>
            <a:solidFill>
              <a:srgbClr val="CAF0F8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 b="0">
                  <a:solidFill>
                    <a:srgbClr val="000000"/>
                  </a:solidFill>
                  <a:latin typeface="Roobert"/>
                  <a:ea typeface="Roobert"/>
                  <a:cs typeface="Roobert"/>
                </a:rPr>
                <a:t>N = 8</a:t>
              </a:r>
              <a:endParaRPr b="0">
                <a:solidFill>
                  <a:srgbClr val="000000"/>
                </a:solidFill>
                <a:latin typeface="Roobert"/>
                <a:cs typeface="Roobert"/>
              </a:endParaRPr>
            </a:p>
          </p:txBody>
        </p:sp>
        <p:cxnSp>
          <p:nvCxnSpPr>
            <p:cNvPr id="494863001" name=""/>
            <p:cNvCxnSpPr/>
            <p:nvPr/>
          </p:nvCxnSpPr>
          <p:spPr bwMode="auto">
            <a:xfrm rot="0" flipH="0" flipV="1">
              <a:off x="556956" y="397038"/>
              <a:ext cx="846733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23168" name=""/>
            <p:cNvCxnSpPr/>
            <p:nvPr/>
          </p:nvCxnSpPr>
          <p:spPr bwMode="auto">
            <a:xfrm rot="0" flipH="0" flipV="1">
              <a:off x="556956" y="160410"/>
              <a:ext cx="846733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6638824" name=""/>
            <p:cNvSpPr txBox="1"/>
            <p:nvPr/>
          </p:nvSpPr>
          <p:spPr bwMode="auto">
            <a:xfrm rot="0" flipH="0" flipV="0">
              <a:off x="11009" y="278050"/>
              <a:ext cx="546565" cy="45756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ea typeface="Roobert"/>
                  <a:cs typeface="Roobert"/>
                </a:rPr>
                <a:t>0d</a:t>
              </a:r>
              <a:r>
                <a:rPr sz="1200" b="0" baseline="-25000">
                  <a:latin typeface="Roobert"/>
                  <a:ea typeface="Roobert"/>
                  <a:cs typeface="Roobert"/>
                </a:rPr>
                <a:t>5/2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048275079" name=""/>
            <p:cNvSpPr txBox="1"/>
            <p:nvPr/>
          </p:nvSpPr>
          <p:spPr bwMode="auto">
            <a:xfrm rot="0" flipH="0" flipV="0">
              <a:off x="11009" y="42771"/>
              <a:ext cx="549715" cy="2746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cs typeface="Roobert"/>
                </a:rPr>
                <a:t>1s</a:t>
              </a:r>
              <a:r>
                <a:rPr sz="1200" b="0" baseline="-25000">
                  <a:latin typeface="Roobert"/>
                  <a:cs typeface="Roobert"/>
                </a:rPr>
                <a:t>1/2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507763241" name=""/>
            <p:cNvSpPr/>
            <p:nvPr/>
          </p:nvSpPr>
          <p:spPr bwMode="auto">
            <a:xfrm rot="0" flipH="0" flipV="0">
              <a:off x="638658" y="338218"/>
              <a:ext cx="126266" cy="11763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7223985" name=""/>
            <p:cNvSpPr/>
            <p:nvPr/>
          </p:nvSpPr>
          <p:spPr bwMode="auto">
            <a:xfrm rot="0" flipH="0" flipV="0">
              <a:off x="816918" y="338218"/>
              <a:ext cx="126266" cy="11763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51348233" name=""/>
            <p:cNvSpPr/>
            <p:nvPr/>
          </p:nvSpPr>
          <p:spPr bwMode="auto">
            <a:xfrm rot="0" flipH="0" flipV="0">
              <a:off x="1005262" y="338218"/>
              <a:ext cx="126266" cy="11763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3576230" name=""/>
            <p:cNvSpPr/>
            <p:nvPr/>
          </p:nvSpPr>
          <p:spPr bwMode="auto">
            <a:xfrm rot="0" flipH="0" flipV="0">
              <a:off x="1194660" y="338218"/>
              <a:ext cx="126266" cy="117638"/>
            </a:xfrm>
            <a:prstGeom prst="ellipse">
              <a:avLst/>
            </a:prstGeom>
            <a:solidFill>
              <a:schemeClr val="bg1"/>
            </a:solidFill>
            <a:ln w="19049" cap="flat" cmpd="sng" algn="ctr">
              <a:solidFill>
                <a:srgbClr val="00B0F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2053118176" name=""/>
          <p:cNvGrpSpPr/>
          <p:nvPr/>
        </p:nvGrpSpPr>
        <p:grpSpPr bwMode="auto">
          <a:xfrm flipH="0" flipV="0">
            <a:off x="4359498" y="3749606"/>
            <a:ext cx="1622800" cy="1933013"/>
            <a:chOff x="0" y="0"/>
            <a:chExt cx="1622800" cy="1933013"/>
          </a:xfrm>
        </p:grpSpPr>
        <p:sp>
          <p:nvSpPr>
            <p:cNvPr id="999615388" name=""/>
            <p:cNvSpPr/>
            <p:nvPr/>
          </p:nvSpPr>
          <p:spPr bwMode="auto">
            <a:xfrm rot="0" flipH="0" flipV="0">
              <a:off x="0" y="0"/>
              <a:ext cx="1622800" cy="1933013"/>
            </a:xfrm>
            <a:custGeom>
              <a:avLst/>
              <a:gdLst/>
              <a:ahLst/>
              <a:cxnLst/>
              <a:rect l="0" t="0" r="r" b="b"/>
              <a:pathLst>
                <a:path w="43200" h="43200" fill="norm" stroke="1" extrusionOk="0">
                  <a:moveTo>
                    <a:pt x="0" y="0"/>
                  </a:moveTo>
                  <a:lnTo>
                    <a:pt x="43200" y="43"/>
                  </a:lnTo>
                  <a:lnTo>
                    <a:pt x="43200" y="43200"/>
                  </a:lnTo>
                  <a:lnTo>
                    <a:pt x="0" y="431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958019465" name=""/>
            <p:cNvSpPr/>
            <p:nvPr/>
          </p:nvSpPr>
          <p:spPr bwMode="auto">
            <a:xfrm rot="0" flipH="0" flipV="0">
              <a:off x="352643" y="571496"/>
              <a:ext cx="1136403" cy="1237186"/>
            </a:xfrm>
            <a:prstGeom prst="rect">
              <a:avLst/>
            </a:prstGeom>
            <a:solidFill>
              <a:srgbClr val="CAF0F8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 b="0">
                  <a:solidFill>
                    <a:srgbClr val="000000"/>
                  </a:solidFill>
                  <a:latin typeface="Roobert"/>
                  <a:ea typeface="Roobert"/>
                  <a:cs typeface="Roobert"/>
                </a:rPr>
                <a:t>N = 8</a:t>
              </a:r>
              <a:endParaRPr b="0">
                <a:solidFill>
                  <a:srgbClr val="000000"/>
                </a:solidFill>
                <a:latin typeface="Roobert"/>
                <a:cs typeface="Roobert"/>
              </a:endParaRPr>
            </a:p>
          </p:txBody>
        </p:sp>
        <p:cxnSp>
          <p:nvCxnSpPr>
            <p:cNvPr id="62846412" name=""/>
            <p:cNvCxnSpPr/>
            <p:nvPr/>
          </p:nvCxnSpPr>
          <p:spPr bwMode="auto">
            <a:xfrm rot="0" flipH="0" flipV="1">
              <a:off x="556956" y="397037"/>
              <a:ext cx="846732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620880" name=""/>
            <p:cNvCxnSpPr/>
            <p:nvPr/>
          </p:nvCxnSpPr>
          <p:spPr bwMode="auto">
            <a:xfrm rot="0" flipH="0" flipV="1">
              <a:off x="556956" y="160408"/>
              <a:ext cx="846732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387326" name=""/>
            <p:cNvSpPr txBox="1"/>
            <p:nvPr/>
          </p:nvSpPr>
          <p:spPr bwMode="auto">
            <a:xfrm rot="0" flipH="0" flipV="0">
              <a:off x="11009" y="278049"/>
              <a:ext cx="546924" cy="2746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ea typeface="Roobert"/>
                  <a:cs typeface="Roobert"/>
                </a:rPr>
                <a:t>0d</a:t>
              </a:r>
              <a:r>
                <a:rPr sz="1200" b="0" baseline="-25000">
                  <a:latin typeface="Roobert"/>
                  <a:ea typeface="Roobert"/>
                  <a:cs typeface="Roobert"/>
                </a:rPr>
                <a:t>5/2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437237855" name=""/>
            <p:cNvSpPr txBox="1"/>
            <p:nvPr/>
          </p:nvSpPr>
          <p:spPr bwMode="auto">
            <a:xfrm rot="0" flipH="0" flipV="0">
              <a:off x="11009" y="42770"/>
              <a:ext cx="550074" cy="2746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cs typeface="Roobert"/>
                </a:rPr>
                <a:t>1s</a:t>
              </a:r>
              <a:r>
                <a:rPr sz="1200" b="0" baseline="-25000">
                  <a:latin typeface="Roobert"/>
                  <a:cs typeface="Roobert"/>
                </a:rPr>
                <a:t>1/2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480719940" name=""/>
            <p:cNvSpPr/>
            <p:nvPr/>
          </p:nvSpPr>
          <p:spPr bwMode="auto">
            <a:xfrm rot="0" flipH="0" flipV="0">
              <a:off x="638658" y="338217"/>
              <a:ext cx="126265" cy="117637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17030" name=""/>
            <p:cNvSpPr/>
            <p:nvPr/>
          </p:nvSpPr>
          <p:spPr bwMode="auto">
            <a:xfrm rot="0" flipH="0" flipV="0">
              <a:off x="816918" y="338217"/>
              <a:ext cx="126265" cy="117637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69292165" name=""/>
            <p:cNvSpPr/>
            <p:nvPr/>
          </p:nvSpPr>
          <p:spPr bwMode="auto">
            <a:xfrm rot="0" flipH="0" flipV="0">
              <a:off x="760794" y="100389"/>
              <a:ext cx="126265" cy="117637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33151370" name=""/>
            <p:cNvSpPr/>
            <p:nvPr/>
          </p:nvSpPr>
          <p:spPr bwMode="auto">
            <a:xfrm rot="0" flipH="0" flipV="0">
              <a:off x="1021148" y="107580"/>
              <a:ext cx="126265" cy="117637"/>
            </a:xfrm>
            <a:prstGeom prst="ellipse">
              <a:avLst/>
            </a:prstGeom>
            <a:solidFill>
              <a:schemeClr val="bg1"/>
            </a:solidFill>
            <a:ln w="19049" cap="flat" cmpd="sng" algn="ctr">
              <a:solidFill>
                <a:srgbClr val="00B0F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433323196" name=""/>
          <p:cNvSpPr/>
          <p:nvPr/>
        </p:nvSpPr>
        <p:spPr bwMode="auto">
          <a:xfrm rot="0" flipH="0" flipV="0">
            <a:off x="7056738" y="1318140"/>
            <a:ext cx="4297059" cy="2650609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chemeClr val="accent6">
                    <a:lumMod val="50000"/>
                  </a:schemeClr>
                </a:solidFill>
                <a:latin typeface="Roobert"/>
                <a:ea typeface="Roobert"/>
                <a:cs typeface="Roobert"/>
              </a:rPr>
              <a:t>DBWA 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with     </a:t>
            </a:r>
            <a:r>
              <a:rPr sz="2000" b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  	</a:t>
            </a:r>
            <a:endParaRPr sz="2000" b="1">
              <a:solidFill>
                <a:schemeClr val="tx1"/>
              </a:solidFill>
              <a:latin typeface="Roobert"/>
              <a:cs typeface="Roobert"/>
            </a:endParaRPr>
          </a:p>
          <a:p>
            <a:pPr marL="283879" indent="-283879" algn="l"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OMP: </a:t>
            </a:r>
            <a:endParaRPr sz="2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683928" lvl="1" indent="-283878" algn="l">
              <a:buFont typeface="Wingdings"/>
              <a:buChar char="§"/>
              <a:defRPr/>
            </a:pPr>
            <a:r>
              <a:rPr lang="en-GB" sz="2000" b="0" i="0" u="none" strike="noStrike" cap="none" spc="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+ d: Daehnick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 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 lvl="3" algn="l">
              <a:defRPr/>
            </a:pPr>
            <a:r>
              <a:rPr sz="1200" i="1">
                <a:solidFill>
                  <a:schemeClr val="tx1"/>
                </a:solidFill>
                <a:latin typeface="Roobert"/>
                <a:cs typeface="Roobert"/>
              </a:rPr>
              <a:t>W. W. Daehnick et al. PRC 21 (1980)</a:t>
            </a:r>
            <a:endParaRPr sz="1200" i="1">
              <a:solidFill>
                <a:schemeClr val="tx1"/>
              </a:solidFill>
              <a:latin typeface="Roobert"/>
              <a:cs typeface="Roobert"/>
            </a:endParaRPr>
          </a:p>
          <a:p>
            <a:pPr marL="683929" lvl="1" indent="-283879" algn="l">
              <a:buFont typeface="Wingdings"/>
              <a:buChar char="§"/>
              <a:defRPr/>
            </a:pPr>
            <a:r>
              <a:rPr sz="20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</a:t>
            </a:r>
            <a:r>
              <a:rPr lang="en-GB" sz="2000" b="0" i="0" u="none" strike="noStrike" cap="none" spc="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9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+ t: Pang</a:t>
            </a:r>
            <a:r>
              <a:rPr lang="en-GB" sz="20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Roobert"/>
                <a:ea typeface="Roobert"/>
                <a:cs typeface="Roobert"/>
              </a:rPr>
              <a:t> </a:t>
            </a:r>
            <a:endParaRPr lang="en-GB" sz="2000" b="0" i="0" u="none" strike="noStrike" cap="none" spc="0">
              <a:solidFill>
                <a:schemeClr val="accent6">
                  <a:lumMod val="75000"/>
                </a:schemeClr>
              </a:solidFill>
              <a:latin typeface="Roobert"/>
              <a:ea typeface="Roobert"/>
              <a:cs typeface="Roobert"/>
            </a:endParaRPr>
          </a:p>
          <a:p>
            <a:pPr lvl="3" algn="l">
              <a:defRPr/>
            </a:pPr>
            <a:r>
              <a:rPr lang="en-GB" sz="12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D.Y. Pang et al. PRC 79 (2009)</a:t>
            </a:r>
            <a:endParaRPr sz="120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283879" lvl="0" indent="-283879" algn="l">
              <a:buFont typeface="Arial"/>
              <a:buChar char="•"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⟨"/>
                          <m:endChr m:val="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d | t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"/>
                          <m:endChr m:val="⟩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from ab-initio GFMC</a:t>
            </a:r>
            <a:endParaRPr sz="2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lvl="3" algn="l">
              <a:defRPr/>
            </a:pPr>
            <a:r>
              <a:rPr lang="en-GB" sz="12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I. Brida et al., PRC 84 (2011)</a:t>
            </a:r>
            <a:endParaRPr sz="1200" i="1">
              <a:solidFill>
                <a:schemeClr val="tx1"/>
              </a:solidFill>
              <a:latin typeface="Roobert"/>
              <a:cs typeface="Roobert"/>
            </a:endParaRPr>
          </a:p>
          <a:p>
            <a:pPr marL="283879" lvl="0" indent="-283879" algn="l">
              <a:buFont typeface="Arial"/>
              <a:buChar char="•"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⟨"/>
                          <m:endChr m:val="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| </a:t>
            </a:r>
            <a:r>
              <a:rPr sz="20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19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"/>
                          <m:endChr m:val="⟩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from standard WS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23866906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652245" y="1403131"/>
            <a:ext cx="958725" cy="294140"/>
          </a:xfrm>
          <a:prstGeom prst="rect">
            <a:avLst/>
          </a:prstGeom>
        </p:spPr>
      </p:pic>
      <p:sp>
        <p:nvSpPr>
          <p:cNvPr id="1011379773" name=""/>
          <p:cNvSpPr/>
          <p:nvPr/>
        </p:nvSpPr>
        <p:spPr bwMode="auto">
          <a:xfrm rot="0" flipH="0" flipV="0">
            <a:off x="7112767" y="4191836"/>
            <a:ext cx="4297057" cy="1934044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6" indent="-327936" algn="l">
              <a:lnSpc>
                <a:spcPct val="100000"/>
              </a:lnSpc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g.s: 5/2</a:t>
            </a:r>
            <a:r>
              <a:rPr sz="200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+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, taking up 71% of the occupation</a:t>
            </a:r>
            <a:endParaRPr sz="200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6" indent="-327936" algn="l"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1</a:t>
            </a:r>
            <a:r>
              <a:rPr sz="200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st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: 1/2</a:t>
            </a:r>
            <a:r>
              <a:rPr sz="200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+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, with 8% of 1s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1/2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occupancy</a:t>
            </a:r>
            <a:endParaRPr sz="2000" b="1" i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090601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cross-sections</a:t>
            </a:r>
            <a:endParaRPr/>
          </a:p>
        </p:txBody>
      </p:sp>
      <p:sp>
        <p:nvSpPr>
          <p:cNvPr id="78096470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25968384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38527556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DD61B3C-0427-14FB-503B-B32A695CA8BC}" type="slidenum">
              <a:rPr lang="en-US"/>
              <a:t/>
            </a:fld>
            <a:endParaRPr lang="en-US"/>
          </a:p>
        </p:txBody>
      </p:sp>
      <p:pic>
        <p:nvPicPr>
          <p:cNvPr id="84260451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7881" y="1148602"/>
            <a:ext cx="3123832" cy="5029686"/>
          </a:xfrm>
          <a:prstGeom prst="rect">
            <a:avLst/>
          </a:prstGeom>
        </p:spPr>
      </p:pic>
      <p:sp>
        <p:nvSpPr>
          <p:cNvPr id="397777299" name=""/>
          <p:cNvSpPr/>
          <p:nvPr/>
        </p:nvSpPr>
        <p:spPr bwMode="auto">
          <a:xfrm rot="0" flipH="0" flipV="0">
            <a:off x="1037499" y="1223596"/>
            <a:ext cx="2472846" cy="1512506"/>
          </a:xfrm>
          <a:prstGeom prst="rect">
            <a:avLst/>
          </a:prstGeom>
          <a:noFill/>
          <a:ln w="19049" cap="flat" cmpd="sng" algn="ctr">
            <a:solidFill>
              <a:srgbClr val="00B05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04467681" name=""/>
          <p:cNvSpPr/>
          <p:nvPr/>
        </p:nvSpPr>
        <p:spPr bwMode="auto">
          <a:xfrm rot="0">
            <a:off x="1020308" y="2728632"/>
            <a:ext cx="2482101" cy="3059134"/>
          </a:xfrm>
          <a:custGeom>
            <a:avLst/>
            <a:gdLst/>
            <a:ahLst/>
            <a:cxnLst/>
            <a:rect l="0" t="0" r="r" b="b"/>
            <a:pathLst>
              <a:path w="43200" h="43200" fill="norm" stroke="1" extrusionOk="0">
                <a:moveTo>
                  <a:pt x="92" y="157"/>
                </a:moveTo>
                <a:lnTo>
                  <a:pt x="43200" y="157"/>
                </a:lnTo>
                <a:lnTo>
                  <a:pt x="43102" y="21598"/>
                </a:lnTo>
                <a:lnTo>
                  <a:pt x="21746" y="21678"/>
                </a:lnTo>
                <a:lnTo>
                  <a:pt x="21551" y="43121"/>
                </a:lnTo>
                <a:lnTo>
                  <a:pt x="0" y="43200"/>
                </a:lnTo>
                <a:lnTo>
                  <a:pt x="191" y="0"/>
                </a:lnTo>
                <a:lnTo>
                  <a:pt x="191" y="0"/>
                </a:lnTo>
                <a:lnTo>
                  <a:pt x="92" y="157"/>
                </a:lnTo>
                <a:close/>
              </a:path>
            </a:pathLst>
          </a:custGeom>
          <a:noFill/>
          <a:ln w="19049" cap="flat" cmpd="sng" algn="ctr">
            <a:solidFill>
              <a:schemeClr val="accent2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46680610" name=""/>
          <p:cNvGrpSpPr/>
          <p:nvPr/>
        </p:nvGrpSpPr>
        <p:grpSpPr bwMode="auto">
          <a:xfrm flipH="0" flipV="0">
            <a:off x="4191703" y="2355645"/>
            <a:ext cx="1866899" cy="2432261"/>
            <a:chOff x="0" y="0"/>
            <a:chExt cx="1866899" cy="2432261"/>
          </a:xfrm>
        </p:grpSpPr>
        <p:sp>
          <p:nvSpPr>
            <p:cNvPr id="1809741650" name=""/>
            <p:cNvSpPr/>
            <p:nvPr/>
          </p:nvSpPr>
          <p:spPr bwMode="auto">
            <a:xfrm rot="0" flipH="0" flipV="0">
              <a:off x="0" y="0"/>
              <a:ext cx="1866899" cy="2432261"/>
            </a:xfrm>
            <a:custGeom>
              <a:avLst/>
              <a:gdLst/>
              <a:ahLst/>
              <a:cxnLst/>
              <a:rect l="0" t="0" r="r" b="b"/>
              <a:pathLst>
                <a:path w="43200" h="43200" fill="norm" stroke="1" extrusionOk="0">
                  <a:moveTo>
                    <a:pt x="396" y="90"/>
                  </a:moveTo>
                  <a:lnTo>
                    <a:pt x="43200" y="0"/>
                  </a:lnTo>
                  <a:lnTo>
                    <a:pt x="43200" y="43200"/>
                  </a:lnTo>
                  <a:lnTo>
                    <a:pt x="0" y="42959"/>
                  </a:lnTo>
                  <a:lnTo>
                    <a:pt x="396" y="90"/>
                  </a:lnTo>
                  <a:close/>
                </a:path>
              </a:pathLst>
            </a:custGeom>
            <a:noFill/>
            <a:ln w="6349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722547777" name=""/>
            <p:cNvCxnSpPr/>
            <p:nvPr/>
          </p:nvCxnSpPr>
          <p:spPr bwMode="auto">
            <a:xfrm rot="0" flipH="0" flipV="1">
              <a:off x="660018" y="497570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632435" name=""/>
            <p:cNvCxnSpPr/>
            <p:nvPr/>
          </p:nvCxnSpPr>
          <p:spPr bwMode="auto">
            <a:xfrm rot="0" flipH="0" flipV="1">
              <a:off x="660018" y="199526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341009" name=""/>
            <p:cNvSpPr txBox="1"/>
            <p:nvPr/>
          </p:nvSpPr>
          <p:spPr bwMode="auto">
            <a:xfrm rot="0" flipH="0" flipV="0">
              <a:off x="49940" y="2096857"/>
              <a:ext cx="569580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0s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1/2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1967893990" name=""/>
            <p:cNvSpPr txBox="1"/>
            <p:nvPr/>
          </p:nvSpPr>
          <p:spPr bwMode="auto">
            <a:xfrm rot="0" flipH="0" flipV="0">
              <a:off x="24375" y="1520182"/>
              <a:ext cx="615522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0p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3/2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1112698098" name=""/>
            <p:cNvSpPr txBox="1"/>
            <p:nvPr/>
          </p:nvSpPr>
          <p:spPr bwMode="auto">
            <a:xfrm rot="0" flipH="0" flipV="0">
              <a:off x="24375" y="1025485"/>
              <a:ext cx="616494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0p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1/2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496699039" name=""/>
            <p:cNvSpPr txBox="1"/>
            <p:nvPr/>
          </p:nvSpPr>
          <p:spPr bwMode="auto">
            <a:xfrm rot="0" flipH="0" flipV="0">
              <a:off x="24375" y="347699"/>
              <a:ext cx="617143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0d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5/2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247400086" name=""/>
            <p:cNvSpPr txBox="1"/>
            <p:nvPr/>
          </p:nvSpPr>
          <p:spPr bwMode="auto">
            <a:xfrm rot="0" flipH="0" flipV="0">
              <a:off x="24375" y="51354"/>
              <a:ext cx="620710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cs typeface="Roobert"/>
                </a:rPr>
                <a:t>1s</a:t>
              </a:r>
              <a:r>
                <a:rPr sz="1400" b="0" baseline="-25000">
                  <a:latin typeface="Roobert"/>
                  <a:cs typeface="Roobert"/>
                </a:rPr>
                <a:t>1/2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1640984445" name=""/>
            <p:cNvSpPr/>
            <p:nvPr/>
          </p:nvSpPr>
          <p:spPr bwMode="auto">
            <a:xfrm rot="0" flipH="0" flipV="0">
              <a:off x="752533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6679564" name=""/>
            <p:cNvSpPr/>
            <p:nvPr/>
          </p:nvSpPr>
          <p:spPr bwMode="auto">
            <a:xfrm rot="0" flipH="0" flipV="0">
              <a:off x="954380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8239121" name=""/>
            <p:cNvSpPr/>
            <p:nvPr/>
          </p:nvSpPr>
          <p:spPr bwMode="auto">
            <a:xfrm rot="0" flipH="0" flipV="0">
              <a:off x="1167646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00637701" name=""/>
            <p:cNvSpPr/>
            <p:nvPr/>
          </p:nvSpPr>
          <p:spPr bwMode="auto">
            <a:xfrm rot="0" flipH="0" flipV="0">
              <a:off x="1382106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458306277" name=""/>
            <p:cNvCxnSpPr/>
            <p:nvPr/>
          </p:nvCxnSpPr>
          <p:spPr bwMode="auto">
            <a:xfrm rot="0" flipH="0" flipV="1">
              <a:off x="660018" y="1173657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6415597" name=""/>
            <p:cNvSpPr/>
            <p:nvPr/>
          </p:nvSpPr>
          <p:spPr bwMode="auto">
            <a:xfrm rot="0" flipH="0" flipV="0">
              <a:off x="875974" y="1099572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10772549" name=""/>
            <p:cNvSpPr/>
            <p:nvPr/>
          </p:nvSpPr>
          <p:spPr bwMode="auto">
            <a:xfrm rot="0" flipH="0" flipV="0">
              <a:off x="1139407" y="1099572"/>
              <a:ext cx="142973" cy="148170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727458745" name=""/>
            <p:cNvCxnSpPr/>
            <p:nvPr/>
          </p:nvCxnSpPr>
          <p:spPr bwMode="auto">
            <a:xfrm rot="0" flipH="0" flipV="1">
              <a:off x="642886" y="1668355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163249" name=""/>
            <p:cNvSpPr/>
            <p:nvPr/>
          </p:nvSpPr>
          <p:spPr bwMode="auto">
            <a:xfrm rot="0" flipH="0" flipV="0">
              <a:off x="715867" y="1594267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1701586705" name=""/>
            <p:cNvSpPr/>
            <p:nvPr/>
          </p:nvSpPr>
          <p:spPr bwMode="auto">
            <a:xfrm rot="0" flipH="0" flipV="0">
              <a:off x="930329" y="1594267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248902" name=""/>
            <p:cNvSpPr/>
            <p:nvPr/>
          </p:nvSpPr>
          <p:spPr bwMode="auto">
            <a:xfrm rot="0" flipH="0" flipV="0">
              <a:off x="1122274" y="1594267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06250830" name=""/>
            <p:cNvSpPr/>
            <p:nvPr/>
          </p:nvSpPr>
          <p:spPr bwMode="auto">
            <a:xfrm rot="0" flipH="0" flipV="0">
              <a:off x="1324269" y="1594267"/>
              <a:ext cx="142973" cy="148170"/>
            </a:xfrm>
            <a:prstGeom prst="ellips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951586214" name=""/>
            <p:cNvCxnSpPr/>
            <p:nvPr/>
          </p:nvCxnSpPr>
          <p:spPr bwMode="auto">
            <a:xfrm rot="0" flipH="0" flipV="1">
              <a:off x="642886" y="2245028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4742483" name=""/>
            <p:cNvSpPr/>
            <p:nvPr/>
          </p:nvSpPr>
          <p:spPr bwMode="auto">
            <a:xfrm rot="0" flipH="0" flipV="0">
              <a:off x="858841" y="2162936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9132049" name=""/>
            <p:cNvSpPr/>
            <p:nvPr/>
          </p:nvSpPr>
          <p:spPr bwMode="auto">
            <a:xfrm rot="0" flipH="0" flipV="0">
              <a:off x="1122274" y="217094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435787216" name=""/>
          <p:cNvSpPr/>
          <p:nvPr/>
        </p:nvSpPr>
        <p:spPr bwMode="auto">
          <a:xfrm rot="0" flipH="0" flipV="0">
            <a:off x="6887707" y="1385611"/>
            <a:ext cx="4059540" cy="1914675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Based on shell-model calculations (see next slide):</a:t>
            </a:r>
            <a:endParaRPr sz="2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ctr"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= 3.1 and 4.6 MeV </a:t>
            </a:r>
            <a:r>
              <a:rPr sz="200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0p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1/2</a:t>
            </a:r>
            <a:endParaRPr sz="2000" baseline="-25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ctr"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= 6.7, ..., 8.9 MeV </a:t>
            </a:r>
            <a:r>
              <a:rPr sz="200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0p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3/2</a:t>
            </a:r>
            <a:endParaRPr sz="2000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333955521" name=""/>
          <p:cNvSpPr/>
          <p:nvPr/>
        </p:nvSpPr>
        <p:spPr bwMode="auto">
          <a:xfrm rot="0" flipH="0" flipV="0">
            <a:off x="6887707" y="3434373"/>
            <a:ext cx="4059540" cy="1934043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14999"/>
              </a:lnSpc>
              <a:defRPr/>
            </a:pPr>
            <a:r>
              <a:rPr sz="2000" b="1" i="0">
                <a:solidFill>
                  <a:schemeClr val="tx1"/>
                </a:solidFill>
                <a:latin typeface="Roobert"/>
                <a:cs typeface="Roobert"/>
              </a:rPr>
              <a:t>T = 3/2</a:t>
            </a:r>
            <a:r>
              <a:rPr sz="2000" i="0">
                <a:solidFill>
                  <a:schemeClr val="tx1"/>
                </a:solidFill>
                <a:latin typeface="Roobert"/>
                <a:cs typeface="Roobert"/>
              </a:rPr>
              <a:t> states:</a:t>
            </a:r>
            <a:endParaRPr sz="2000" i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8" indent="-305908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0p</a:t>
            </a:r>
            <a:r>
              <a:rPr sz="2000" baseline="-25000">
                <a:solidFill>
                  <a:schemeClr val="tx1"/>
                </a:solidFill>
                <a:latin typeface="Roobert"/>
                <a:cs typeface="Roobert"/>
              </a:rPr>
              <a:t>1/2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: 61 % of strength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 marL="305908" indent="-305908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0p</a:t>
            </a:r>
            <a:r>
              <a:rPr sz="2000" baseline="-25000">
                <a:solidFill>
                  <a:schemeClr val="tx1"/>
                </a:solidFill>
                <a:latin typeface="Roobert"/>
                <a:cs typeface="Roobert"/>
              </a:rPr>
              <a:t>3/2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: just 14 % of occupancy!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680783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comparison with models</a:t>
            </a:r>
            <a:endParaRPr/>
          </a:p>
        </p:txBody>
      </p:sp>
      <p:sp>
        <p:nvSpPr>
          <p:cNvPr id="158453801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45896576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7666983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038695E-BD2E-ED70-5330-5742249A2FE7}" type="slidenum">
              <a:rPr lang="en-US"/>
              <a:t/>
            </a:fld>
            <a:endParaRPr lang="en-US"/>
          </a:p>
        </p:txBody>
      </p:sp>
      <p:pic>
        <p:nvPicPr>
          <p:cNvPr id="48305650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885882" y="1316688"/>
            <a:ext cx="6830618" cy="4880907"/>
          </a:xfrm>
          <a:prstGeom prst="rect">
            <a:avLst/>
          </a:prstGeom>
        </p:spPr>
      </p:pic>
      <p:sp>
        <p:nvSpPr>
          <p:cNvPr id="1304672721" name=""/>
          <p:cNvSpPr/>
          <p:nvPr/>
        </p:nvSpPr>
        <p:spPr bwMode="auto">
          <a:xfrm rot="0" flipH="0" flipV="0">
            <a:off x="554898" y="1495989"/>
            <a:ext cx="4059540" cy="1707024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interaction</a:t>
            </a:r>
            <a:endParaRPr sz="2000" b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defRPr/>
            </a:pPr>
            <a:r>
              <a:rPr sz="1200" b="0" i="1">
                <a:solidFill>
                  <a:schemeClr val="tx1"/>
                </a:solidFill>
                <a:latin typeface="Roobert"/>
                <a:cs typeface="Roobert"/>
              </a:rPr>
              <a:t>T. Suzuki, T. Otsuka PRC 78 (2008)</a:t>
            </a:r>
            <a:endParaRPr sz="1200" b="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For 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neutron-rich nuclei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l">
              <a:buFont typeface="Arial"/>
              <a:buChar char="•"/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reduced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and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monopole matrix el.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573623163" name=""/>
          <p:cNvSpPr/>
          <p:nvPr/>
        </p:nvSpPr>
        <p:spPr bwMode="auto">
          <a:xfrm rot="0" flipH="0" flipV="0">
            <a:off x="554897" y="3333749"/>
            <a:ext cx="4059540" cy="1298014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5" indent="-327935" algn="l">
              <a:buFont typeface="Arial"/>
              <a:buChar char="•"/>
              <a:defRPr/>
            </a:pPr>
            <a:r>
              <a:rPr sz="2000" i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C</a:t>
            </a:r>
            <a:r>
              <a:rPr sz="2000" i="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2</a:t>
            </a:r>
            <a:r>
              <a:rPr sz="2000" i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 reduced wrt SFO-tls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5" indent="-327935" algn="l">
              <a:buFont typeface="Arial"/>
              <a:buChar char="•"/>
              <a:defRPr/>
            </a:pPr>
            <a:r>
              <a:rPr sz="2000" i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Great reproduction of low-lying states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</p:txBody>
      </p:sp>
      <p:sp>
        <p:nvSpPr>
          <p:cNvPr id="428668554" name=""/>
          <p:cNvSpPr/>
          <p:nvPr/>
        </p:nvSpPr>
        <p:spPr bwMode="auto">
          <a:xfrm rot="0" flipH="0" flipV="0">
            <a:off x="554897" y="4799852"/>
            <a:ext cx="4059540" cy="1220315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0p</a:t>
            </a:r>
            <a:r>
              <a:rPr lang="en-GB" sz="2000" b="0" i="0" u="none" strike="noStrike" cap="none" spc="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3/2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less fragmented than predicted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326424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comparison with models</a:t>
            </a:r>
            <a:endParaRPr/>
          </a:p>
        </p:txBody>
      </p:sp>
      <p:sp>
        <p:nvSpPr>
          <p:cNvPr id="14496965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2295934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42955023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F41C8D2-63B1-1899-436D-4880E857BE4D}" type="slidenum">
              <a:rPr lang="en-US"/>
              <a:t/>
            </a:fld>
            <a:endParaRPr lang="en-US"/>
          </a:p>
        </p:txBody>
      </p:sp>
      <p:pic>
        <p:nvPicPr>
          <p:cNvPr id="66485055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885881" y="1316687"/>
            <a:ext cx="6830617" cy="4880907"/>
          </a:xfrm>
          <a:prstGeom prst="rect">
            <a:avLst/>
          </a:prstGeom>
        </p:spPr>
      </p:pic>
      <p:sp>
        <p:nvSpPr>
          <p:cNvPr id="1252836888" name=""/>
          <p:cNvSpPr/>
          <p:nvPr/>
        </p:nvSpPr>
        <p:spPr bwMode="auto">
          <a:xfrm rot="0" flipH="0" flipV="0">
            <a:off x="554897" y="1495989"/>
            <a:ext cx="4059540" cy="1707023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interaction</a:t>
            </a:r>
            <a:endParaRPr sz="2000" b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defRPr/>
            </a:pPr>
            <a:r>
              <a:rPr sz="1200" b="0" i="1">
                <a:solidFill>
                  <a:schemeClr val="tx1"/>
                </a:solidFill>
                <a:latin typeface="Roobert"/>
                <a:cs typeface="Roobert"/>
              </a:rPr>
              <a:t>T. Suzuki, T. Otsuka PRC 78 (2008)</a:t>
            </a:r>
            <a:endParaRPr sz="1200" b="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For 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neutron-rich nuclei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reduced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and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monopole matrix el.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2004667451" name=""/>
          <p:cNvSpPr/>
          <p:nvPr/>
        </p:nvSpPr>
        <p:spPr bwMode="auto">
          <a:xfrm rot="0" flipH="0" flipV="0">
            <a:off x="554897" y="3333749"/>
            <a:ext cx="4059540" cy="1298014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3" indent="-327933" algn="l">
              <a:buFont typeface="Arial"/>
              <a:buChar char="•"/>
              <a:defRPr/>
            </a:pPr>
            <a:r>
              <a:rPr sz="2000" i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C</a:t>
            </a:r>
            <a:r>
              <a:rPr sz="2000" i="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2</a:t>
            </a:r>
            <a:r>
              <a:rPr sz="2000" i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 reduced wrt SFO-tls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3" indent="-327933" algn="l">
              <a:buFont typeface="Arial"/>
              <a:buChar char="•"/>
              <a:defRPr/>
            </a:pPr>
            <a:r>
              <a:rPr sz="2000" i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Great reproduction of low-lying states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</p:txBody>
      </p:sp>
      <p:sp>
        <p:nvSpPr>
          <p:cNvPr id="869901131" name=""/>
          <p:cNvSpPr/>
          <p:nvPr/>
        </p:nvSpPr>
        <p:spPr bwMode="auto">
          <a:xfrm rot="0" flipH="0" flipV="0">
            <a:off x="554897" y="4799852"/>
            <a:ext cx="4059540" cy="1220315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0p</a:t>
            </a:r>
            <a:r>
              <a:rPr lang="en-GB" sz="2000" b="0" i="0" u="none" strike="noStrike" cap="none" spc="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3/2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less fragmented than predicted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05906" indent="-305906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T = 3/2 0p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3/2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 predicted at much higher E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x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583992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centroids</a:t>
            </a:r>
            <a:endParaRPr/>
          </a:p>
        </p:txBody>
      </p:sp>
      <p:sp>
        <p:nvSpPr>
          <p:cNvPr id="68353255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201374279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5982538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6D68974-2908-D8CE-D46A-D7AF64595658}" type="slidenum">
              <a:rPr lang="en-US"/>
              <a:t/>
            </a:fld>
            <a:endParaRPr lang="en-US"/>
          </a:p>
        </p:txBody>
      </p:sp>
      <p:pic>
        <p:nvPicPr>
          <p:cNvPr id="180363089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11770" y="1578161"/>
            <a:ext cx="5997656" cy="3940734"/>
          </a:xfrm>
          <a:prstGeom prst="rect">
            <a:avLst/>
          </a:prstGeom>
        </p:spPr>
      </p:pic>
      <p:sp>
        <p:nvSpPr>
          <p:cNvPr id="1581044394" name=""/>
          <p:cNvSpPr/>
          <p:nvPr/>
        </p:nvSpPr>
        <p:spPr bwMode="auto">
          <a:xfrm rot="0" flipH="0" flipV="0">
            <a:off x="554897" y="1540808"/>
            <a:ext cx="4059540" cy="2007719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 </a:t>
            </a: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endParaRPr sz="2000" b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Excellent agreement for 0d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5/2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, 1s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1/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and 0p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1/2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0p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3/2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shifted towards high E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053863891" name=""/>
          <p:cNvSpPr/>
          <p:nvPr/>
        </p:nvSpPr>
        <p:spPr bwMode="auto">
          <a:xfrm rot="0" flipH="0" flipV="0">
            <a:off x="554898" y="3873269"/>
            <a:ext cx="4059540" cy="1934042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14999"/>
              </a:lnSpc>
              <a:defRPr/>
            </a:pPr>
            <a:r>
              <a:rPr sz="2000" b="1" i="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0p</a:t>
            </a:r>
            <a:r>
              <a:rPr sz="2000" b="1" i="0" baseline="-2500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1/2</a:t>
            </a:r>
            <a:r>
              <a:rPr sz="2000" b="1" i="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 - 0p</a:t>
            </a:r>
            <a:r>
              <a:rPr sz="2000" b="1" i="0" baseline="-2500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3/2</a:t>
            </a:r>
            <a:r>
              <a:rPr sz="2000" b="1" i="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 SO gap</a:t>
            </a:r>
            <a:r>
              <a:rPr sz="2000" b="0" i="0">
                <a:solidFill>
                  <a:schemeClr val="tx1"/>
                </a:solidFill>
                <a:latin typeface="Roobert"/>
                <a:cs typeface="Roobert"/>
              </a:rPr>
              <a:t>: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7" indent="-305907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Exp: 3.79(9) MeV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 marL="305907" indent="-305907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Theo: 5.64 MeV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>
              <a:lnSpc>
                <a:spcPct val="114999"/>
              </a:lnSpc>
              <a:defRPr/>
            </a:pPr>
            <a:r>
              <a:rPr sz="200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 Gap is reduced 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by </a:t>
            </a:r>
            <a:r>
              <a:rPr sz="2000">
                <a:solidFill>
                  <a:schemeClr val="tx1"/>
                </a:solidFill>
                <a:latin typeface="Arial"/>
                <a:ea typeface="Arial"/>
                <a:cs typeface="Arial"/>
              </a:rPr>
              <a:t>~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 1.8 MeV!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511651816" name=""/>
          <p:cNvSpPr txBox="1"/>
          <p:nvPr/>
        </p:nvSpPr>
        <p:spPr bwMode="auto">
          <a:xfrm rot="0" flipH="0" flipV="0">
            <a:off x="626615" y="5817718"/>
            <a:ext cx="4075515" cy="4575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Systematic error of 20% from OMPs variety has been included in error bars</a:t>
            </a:r>
            <a:endParaRPr sz="1200" i="1">
              <a:latin typeface="Roobert"/>
              <a:cs typeface="Roobert"/>
            </a:endParaRPr>
          </a:p>
        </p:txBody>
      </p:sp>
      <p:sp>
        <p:nvSpPr>
          <p:cNvPr id="386870366" name=""/>
          <p:cNvSpPr txBox="1"/>
          <p:nvPr/>
        </p:nvSpPr>
        <p:spPr bwMode="auto">
          <a:xfrm rot="0" flipH="0" flipV="0">
            <a:off x="5736690" y="5436539"/>
            <a:ext cx="5872736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>
                <a:latin typeface="Roobert"/>
                <a:ea typeface="Roobert"/>
                <a:cs typeface="Roobert"/>
              </a:rPr>
              <a:t>No </a:t>
            </a:r>
            <a:r>
              <a:rPr sz="1800" i="0">
                <a:latin typeface="Roobert"/>
                <a:ea typeface="Roobert"/>
                <a:cs typeface="Roobert"/>
              </a:rPr>
              <a:t>0p vacancies were observed through </a:t>
            </a:r>
            <a:r>
              <a:rPr sz="1800" i="0" baseline="30000">
                <a:latin typeface="Roobert"/>
                <a:ea typeface="Roobert"/>
                <a:cs typeface="Roobert"/>
              </a:rPr>
              <a:t>20</a:t>
            </a:r>
            <a:r>
              <a:rPr sz="1800" i="0">
                <a:latin typeface="Roobert"/>
                <a:ea typeface="Roobert"/>
                <a:cs typeface="Roobert"/>
              </a:rPr>
              <a:t>O(d,p)</a:t>
            </a:r>
            <a:r>
              <a:rPr sz="1800" i="0" baseline="30000">
                <a:latin typeface="Roobert"/>
                <a:ea typeface="Roobert"/>
                <a:cs typeface="Roobert"/>
              </a:rPr>
              <a:t>21</a:t>
            </a:r>
            <a:r>
              <a:rPr sz="1800" i="0">
                <a:latin typeface="Roobert"/>
                <a:ea typeface="Roobert"/>
                <a:cs typeface="Roobert"/>
              </a:rPr>
              <a:t>O</a:t>
            </a:r>
            <a:r>
              <a:rPr sz="1800" i="0">
                <a:latin typeface="Roobert"/>
                <a:ea typeface="Roobert"/>
                <a:cs typeface="Roobert"/>
              </a:rPr>
              <a:t> </a:t>
            </a:r>
            <a:endParaRPr sz="1800" i="0"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 sz="1400" i="1">
                <a:latin typeface="Roobert"/>
                <a:ea typeface="Roobert"/>
                <a:cs typeface="Roobert"/>
              </a:rPr>
              <a:t>B. Fernández-Domínguez </a:t>
            </a:r>
            <a:r>
              <a:rPr sz="1400" i="1">
                <a:latin typeface="Roobert"/>
                <a:ea typeface="Roobert"/>
                <a:cs typeface="Roobert"/>
              </a:rPr>
              <a:t>et al. </a:t>
            </a:r>
            <a:r>
              <a:rPr sz="1400" i="1">
                <a:latin typeface="Roobert"/>
                <a:ea typeface="Roobert"/>
                <a:cs typeface="Roobert"/>
              </a:rPr>
              <a:t>PRC 84 (2011)</a:t>
            </a:r>
            <a:endParaRPr sz="1400" i="0">
              <a:latin typeface="Roobert"/>
              <a:ea typeface="Roobert"/>
              <a:cs typeface="Roobert"/>
            </a:endParaRPr>
          </a:p>
        </p:txBody>
      </p:sp>
      <p:cxnSp>
        <p:nvCxnSpPr>
          <p:cNvPr id="771527136" name=""/>
          <p:cNvCxnSpPr/>
          <p:nvPr/>
        </p:nvCxnSpPr>
        <p:spPr bwMode="auto">
          <a:xfrm flipH="0" flipV="0">
            <a:off x="8424043" y="3548526"/>
            <a:ext cx="1708896" cy="578971"/>
          </a:xfrm>
          <a:prstGeom prst="bentConnector5">
            <a:avLst>
              <a:gd name="adj1" fmla="val 0"/>
              <a:gd name="adj2" fmla="val -72580"/>
              <a:gd name="adj3" fmla="val 100000"/>
            </a:avLst>
          </a:prstGeom>
          <a:ln w="19049" cap="flat" cmpd="sng" algn="ctr">
            <a:solidFill>
              <a:srgbClr val="F3C9E4"/>
            </a:solidFill>
            <a:prstDash val="solid"/>
            <a:miter lim="800000"/>
            <a:headEnd type="arrow" len="me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975280" name=""/>
          <p:cNvCxnSpPr/>
          <p:nvPr/>
        </p:nvCxnSpPr>
        <p:spPr bwMode="auto">
          <a:xfrm flipH="0" flipV="0">
            <a:off x="8610598" y="3700926"/>
            <a:ext cx="2586900" cy="342528"/>
          </a:xfrm>
          <a:prstGeom prst="bentConnector5">
            <a:avLst>
              <a:gd name="adj1" fmla="val 0"/>
              <a:gd name="adj2" fmla="val -72580"/>
              <a:gd name="adj3" fmla="val 100000"/>
            </a:avLst>
          </a:prstGeom>
          <a:ln w="19049" cap="flat" cmpd="sng" algn="ctr">
            <a:solidFill>
              <a:srgbClr val="F3C9E4"/>
            </a:solidFill>
            <a:prstDash val="sysDash"/>
            <a:miter lim="800000"/>
            <a:headEnd type="arrow" len="med"/>
            <a:tailEnd type="arrow" len="med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673425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Conclusions</a:t>
            </a:r>
            <a:endParaRPr/>
          </a:p>
        </p:txBody>
      </p:sp>
      <p:sp>
        <p:nvSpPr>
          <p:cNvPr id="152097810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05819633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52379234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BD989C7-4889-6120-B689-EC8FD821ADBC}" type="slidenum">
              <a:rPr lang="en-US"/>
              <a:t/>
            </a:fld>
            <a:endParaRPr lang="en-US"/>
          </a:p>
        </p:txBody>
      </p:sp>
      <p:sp>
        <p:nvSpPr>
          <p:cNvPr id="36509286" name=""/>
          <p:cNvSpPr/>
          <p:nvPr/>
        </p:nvSpPr>
        <p:spPr bwMode="auto">
          <a:xfrm rot="0" flipH="0" flipV="0">
            <a:off x="2933160" y="1484776"/>
            <a:ext cx="6918301" cy="1015995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O(d,t)</a:t>
            </a:r>
            <a:r>
              <a:rPr sz="22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19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reaction as a means to measure SO gap in exotic O isotopes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472937028" name=""/>
          <p:cNvSpPr/>
          <p:nvPr/>
        </p:nvSpPr>
        <p:spPr bwMode="auto">
          <a:xfrm rot="0" flipH="0" flipV="0">
            <a:off x="2933161" y="2677272"/>
            <a:ext cx="6918301" cy="899271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DWBA analysis to extract spectroscopic factors and E</a:t>
            </a:r>
            <a:r>
              <a:rPr sz="22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centroids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for T=3/2 states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572458089" name=""/>
          <p:cNvSpPr/>
          <p:nvPr/>
        </p:nvSpPr>
        <p:spPr bwMode="auto">
          <a:xfrm rot="0" flipH="0" flipV="0">
            <a:off x="2914484" y="3750796"/>
            <a:ext cx="6918301" cy="983687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Comparison with SFO-tls interaction overestimates SO gap due to 0p</a:t>
            </a:r>
            <a:r>
              <a:rPr sz="22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3/2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states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 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439604221" name=""/>
          <p:cNvSpPr/>
          <p:nvPr/>
        </p:nvSpPr>
        <p:spPr bwMode="auto">
          <a:xfrm rot="0" flipH="0" flipV="0">
            <a:off x="2933161" y="4966892"/>
            <a:ext cx="6918301" cy="898567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Theoretical efforts needed to reconcile those states with experimental data!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420951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Acknowledgements</a:t>
            </a:r>
            <a:endParaRPr/>
          </a:p>
        </p:txBody>
      </p:sp>
      <p:sp>
        <p:nvSpPr>
          <p:cNvPr id="6981827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96029250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66354928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1E17A3D-BC1A-8CC6-F059-FB7376A3D304}" type="slidenum">
              <a:rPr lang="en-US"/>
              <a:t/>
            </a:fld>
            <a:endParaRPr lang="en-US"/>
          </a:p>
        </p:txBody>
      </p:sp>
      <p:pic>
        <p:nvPicPr>
          <p:cNvPr id="204646361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55687" y="1486490"/>
            <a:ext cx="1354532" cy="288966"/>
          </a:xfrm>
          <a:prstGeom prst="rect">
            <a:avLst/>
          </a:prstGeom>
        </p:spPr>
      </p:pic>
      <p:sp>
        <p:nvSpPr>
          <p:cNvPr id="2004425713" name=""/>
          <p:cNvSpPr txBox="1"/>
          <p:nvPr/>
        </p:nvSpPr>
        <p:spPr bwMode="auto">
          <a:xfrm rot="0" flipH="0" flipV="0">
            <a:off x="990807" y="1970366"/>
            <a:ext cx="1600927" cy="36579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T. Roger 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 Pancin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M. Fisichella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C. Nicole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F. Saillant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G. Wittwer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V. Morel </a:t>
            </a:r>
            <a:endParaRPr>
              <a:latin typeface="Roobert"/>
              <a:cs typeface="Roobert"/>
            </a:endParaRPr>
          </a:p>
          <a:p>
            <a:pPr marL="283879" indent="-283879">
              <a:buAutoNum type="alphaUcPeriod"/>
              <a:defRPr/>
            </a:pPr>
            <a:r>
              <a:rPr>
                <a:latin typeface="Roobert"/>
                <a:ea typeface="Roobert"/>
                <a:cs typeface="Roobert"/>
              </a:rPr>
              <a:t>Cassisa 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J.C. Thomas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O. Sorlin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L. Cáceres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C. Stodel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F. de Oliveira</a:t>
            </a:r>
            <a:endParaRPr>
              <a:latin typeface="Roobert"/>
              <a:cs typeface="Roobert"/>
            </a:endParaRPr>
          </a:p>
        </p:txBody>
      </p:sp>
      <p:pic>
        <p:nvPicPr>
          <p:cNvPr id="90263144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23824" y="1447527"/>
            <a:ext cx="655695" cy="423178"/>
          </a:xfrm>
          <a:prstGeom prst="rect">
            <a:avLst/>
          </a:prstGeom>
        </p:spPr>
      </p:pic>
      <p:sp>
        <p:nvSpPr>
          <p:cNvPr id="1468478838" name=""/>
          <p:cNvSpPr txBox="1"/>
          <p:nvPr/>
        </p:nvSpPr>
        <p:spPr bwMode="auto">
          <a:xfrm rot="0" flipH="0" flipV="0">
            <a:off x="3194632" y="1998382"/>
            <a:ext cx="2220830" cy="28350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 Lois-Fuentes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B. Fernández-Domínguez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M. Caamaño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D. Fernández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D. Regueira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C. Cabo 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H. Álvarez-Pol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Y. Ayyad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G. Mantovani</a:t>
            </a:r>
            <a:endParaRPr>
              <a:latin typeface="Roobert"/>
              <a:cs typeface="Roobert"/>
            </a:endParaRPr>
          </a:p>
        </p:txBody>
      </p:sp>
      <p:pic>
        <p:nvPicPr>
          <p:cNvPr id="134377022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5906993" y="1357551"/>
            <a:ext cx="798814" cy="546844"/>
          </a:xfrm>
          <a:prstGeom prst="rect">
            <a:avLst/>
          </a:prstGeom>
        </p:spPr>
      </p:pic>
      <p:sp>
        <p:nvSpPr>
          <p:cNvPr id="1053406029" name=""/>
          <p:cNvSpPr txBox="1"/>
          <p:nvPr/>
        </p:nvSpPr>
        <p:spPr bwMode="auto">
          <a:xfrm rot="0" flipH="0" flipV="0">
            <a:off x="5828014" y="2110440"/>
            <a:ext cx="1564525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F. Delaunay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L. Achouri</a:t>
            </a:r>
            <a:endParaRPr>
              <a:latin typeface="Roobert"/>
              <a:cs typeface="Roobert"/>
            </a:endParaRPr>
          </a:p>
        </p:txBody>
      </p:sp>
      <p:pic>
        <p:nvPicPr>
          <p:cNvPr id="1566605397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4038597" y="1542777"/>
            <a:ext cx="1027899" cy="327929"/>
          </a:xfrm>
          <a:prstGeom prst="rect">
            <a:avLst/>
          </a:prstGeom>
        </p:spPr>
      </p:pic>
      <p:pic>
        <p:nvPicPr>
          <p:cNvPr id="449229205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5828014" y="2917728"/>
            <a:ext cx="1057810" cy="567457"/>
          </a:xfrm>
          <a:prstGeom prst="rect">
            <a:avLst/>
          </a:prstGeom>
        </p:spPr>
      </p:pic>
      <p:sp>
        <p:nvSpPr>
          <p:cNvPr id="228074610" name=""/>
          <p:cNvSpPr txBox="1"/>
          <p:nvPr/>
        </p:nvSpPr>
        <p:spPr bwMode="auto">
          <a:xfrm rot="0" flipH="0" flipV="0">
            <a:off x="5856029" y="3604558"/>
            <a:ext cx="1971087" cy="14634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 Giovinnazzo</a:t>
            </a:r>
            <a:endParaRPr>
              <a:latin typeface="Roobert"/>
              <a:cs typeface="Roobert"/>
            </a:endParaRPr>
          </a:p>
          <a:p>
            <a:pPr marL="283879" indent="-283879">
              <a:buAutoNum type="alphaUcPeriod"/>
              <a:defRPr/>
            </a:pPr>
            <a:r>
              <a:rPr>
                <a:latin typeface="Roobert"/>
                <a:ea typeface="Roobert"/>
                <a:cs typeface="Roobert"/>
              </a:rPr>
              <a:t>Ortega-Moral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S. Grevy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Q. Delignac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T. Kurtikian</a:t>
            </a:r>
            <a:endParaRPr>
              <a:latin typeface="Roobert"/>
              <a:cs typeface="Roobert"/>
            </a:endParaRPr>
          </a:p>
        </p:txBody>
      </p:sp>
      <p:pic>
        <p:nvPicPr>
          <p:cNvPr id="1434530017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7681126" y="1396704"/>
            <a:ext cx="1363174" cy="681586"/>
          </a:xfrm>
          <a:prstGeom prst="rect">
            <a:avLst/>
          </a:prstGeom>
        </p:spPr>
      </p:pic>
      <p:sp>
        <p:nvSpPr>
          <p:cNvPr id="1818475670" name=""/>
          <p:cNvSpPr txBox="1"/>
          <p:nvPr/>
        </p:nvSpPr>
        <p:spPr bwMode="auto">
          <a:xfrm rot="0" flipH="0" flipV="0">
            <a:off x="7828155" y="2110439"/>
            <a:ext cx="1641632" cy="14634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cs typeface="Roobert"/>
              </a:rPr>
              <a:t>R. Raabe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O. Poleschuk</a:t>
            </a:r>
            <a:endParaRPr>
              <a:latin typeface="Roobert"/>
              <a:ea typeface="Roobert"/>
              <a:cs typeface="Roobert"/>
            </a:endParaRPr>
          </a:p>
          <a:p>
            <a:pPr marL="283879" indent="-283879">
              <a:buAutoNum type="alphaUcPeriod"/>
              <a:defRPr/>
            </a:pPr>
            <a:r>
              <a:rPr>
                <a:latin typeface="Roobert"/>
                <a:ea typeface="Roobert"/>
                <a:cs typeface="Roobert"/>
              </a:rPr>
              <a:t>Ceuleman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S. Fracassetti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M. Latif</a:t>
            </a:r>
            <a:endParaRPr>
              <a:latin typeface="Roobert"/>
              <a:cs typeface="Roobert"/>
            </a:endParaRPr>
          </a:p>
        </p:txBody>
      </p:sp>
      <p:pic>
        <p:nvPicPr>
          <p:cNvPr id="801295360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7889349" y="3711155"/>
            <a:ext cx="1154950" cy="461589"/>
          </a:xfrm>
          <a:prstGeom prst="rect">
            <a:avLst/>
          </a:prstGeom>
        </p:spPr>
      </p:pic>
      <p:sp>
        <p:nvSpPr>
          <p:cNvPr id="1790906856" name=""/>
          <p:cNvSpPr txBox="1"/>
          <p:nvPr/>
        </p:nvSpPr>
        <p:spPr bwMode="auto">
          <a:xfrm rot="0" flipH="0" flipV="0">
            <a:off x="7875096" y="4172744"/>
            <a:ext cx="1985486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AutoNum type="alphaUcPeriod"/>
              <a:defRPr/>
            </a:pPr>
            <a:r>
              <a:rPr/>
              <a:t>M. Martínez</a:t>
            </a:r>
            <a:endParaRPr/>
          </a:p>
          <a:p>
            <a:pPr>
              <a:defRPr/>
            </a:pPr>
            <a:r>
              <a:rPr/>
              <a:t>J. Dueñas</a:t>
            </a:r>
            <a:endParaRPr/>
          </a:p>
        </p:txBody>
      </p:sp>
      <p:pic>
        <p:nvPicPr>
          <p:cNvPr id="1169542104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9860583" y="1435858"/>
            <a:ext cx="1791276" cy="603279"/>
          </a:xfrm>
          <a:prstGeom prst="rect">
            <a:avLst/>
          </a:prstGeom>
        </p:spPr>
      </p:pic>
      <p:sp>
        <p:nvSpPr>
          <p:cNvPr id="1448542752" name=""/>
          <p:cNvSpPr txBox="1"/>
          <p:nvPr/>
        </p:nvSpPr>
        <p:spPr bwMode="auto">
          <a:xfrm rot="0" flipH="0" flipV="0">
            <a:off x="9935226" y="2141157"/>
            <a:ext cx="1649551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D. Suzuki 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B. Mauss</a:t>
            </a:r>
            <a:endParaRPr>
              <a:latin typeface="Roobert"/>
              <a:cs typeface="Roobert"/>
            </a:endParaRPr>
          </a:p>
        </p:txBody>
      </p:sp>
      <p:pic>
        <p:nvPicPr>
          <p:cNvPr id="1495394013" name="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 flipH="0" flipV="0">
            <a:off x="9860583" y="2917728"/>
            <a:ext cx="1084180" cy="679521"/>
          </a:xfrm>
          <a:prstGeom prst="rect">
            <a:avLst/>
          </a:prstGeom>
        </p:spPr>
      </p:pic>
      <p:sp>
        <p:nvSpPr>
          <p:cNvPr id="1267066369" name=""/>
          <p:cNvSpPr txBox="1"/>
          <p:nvPr/>
        </p:nvSpPr>
        <p:spPr bwMode="auto">
          <a:xfrm rot="0" flipH="0" flipV="0">
            <a:off x="9767079" y="3759035"/>
            <a:ext cx="1995205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M. Pellegretti</a:t>
            </a:r>
            <a:endParaRPr/>
          </a:p>
          <a:p>
            <a:pPr>
              <a:defRPr/>
            </a:pPr>
            <a:r>
              <a:rPr/>
              <a:t>T. Marchi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3536471" name="Title 1"/>
          <p:cNvSpPr>
            <a:spLocks noGrp="1"/>
          </p:cNvSpPr>
          <p:nvPr>
            <p:ph type="title"/>
          </p:nvPr>
        </p:nvSpPr>
        <p:spPr bwMode="auto">
          <a:xfrm>
            <a:off x="838197" y="2773454"/>
            <a:ext cx="10515600" cy="989851"/>
          </a:xfrm>
        </p:spPr>
        <p:txBody>
          <a:bodyPr/>
          <a:lstStyle/>
          <a:p>
            <a:pPr algn="ctr">
              <a:defRPr/>
            </a:pPr>
            <a:r>
              <a:rPr/>
              <a:t>Extra slides</a:t>
            </a:r>
            <a:endParaRPr/>
          </a:p>
        </p:txBody>
      </p:sp>
      <p:sp>
        <p:nvSpPr>
          <p:cNvPr id="1211470389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957698084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72509752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093DDE8-D9D9-A484-5317-42D1F85CBB34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734845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1435486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65772363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E798B1-7F0F-48F9-C5BC-86D253E68AC1}" type="slidenum">
              <a:rPr lang="en-US"/>
              <a:t/>
            </a:fld>
            <a:endParaRPr lang="en-US"/>
          </a:p>
        </p:txBody>
      </p:sp>
      <p:sp>
        <p:nvSpPr>
          <p:cNvPr id="138119132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recap on the SO splitting</a:t>
            </a:r>
            <a:endParaRPr/>
          </a:p>
        </p:txBody>
      </p:sp>
      <p:sp>
        <p:nvSpPr>
          <p:cNvPr id="769004630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5"/>
            <a:ext cx="10515600" cy="4697129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G .Mairle </a:t>
            </a:r>
            <a:r>
              <a:rPr i="1"/>
              <a:t>et al.</a:t>
            </a:r>
            <a:r>
              <a:rPr i="0"/>
              <a:t> (</a:t>
            </a:r>
            <a:r>
              <a:rPr sz="1400" i="0"/>
              <a:t>PLB 304 (1993)</a:t>
            </a:r>
            <a:r>
              <a:rPr i="0"/>
              <a:t>) found systematic trends easily parametrizable.</a:t>
            </a:r>
            <a:endParaRPr i="0"/>
          </a:p>
          <a:p>
            <a:pPr marL="0" indent="0">
              <a:buFont typeface="Arial"/>
              <a:buNone/>
              <a:defRPr/>
            </a:pPr>
            <a:endParaRPr i="0"/>
          </a:p>
        </p:txBody>
      </p:sp>
      <p:pic>
        <p:nvPicPr>
          <p:cNvPr id="130561127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8197" y="1896151"/>
            <a:ext cx="4304925" cy="3065691"/>
          </a:xfrm>
          <a:prstGeom prst="rect">
            <a:avLst/>
          </a:prstGeom>
        </p:spPr>
      </p:pic>
      <p:sp>
        <p:nvSpPr>
          <p:cNvPr id="2146059649" name=""/>
          <p:cNvSpPr txBox="1"/>
          <p:nvPr/>
        </p:nvSpPr>
        <p:spPr bwMode="auto">
          <a:xfrm rot="0" flipH="0" flipV="0">
            <a:off x="6070806" y="2018451"/>
            <a:ext cx="5152314" cy="1768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Deviations from the trend are found due to: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5" indent="-327935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Loosely bound orbitals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5" indent="-327935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Nuclear matter depletion (</a:t>
            </a:r>
            <a:r>
              <a:rPr sz="2200" baseline="30000">
                <a:latin typeface="Roobert"/>
                <a:ea typeface="Roobert"/>
                <a:cs typeface="Roobert"/>
              </a:rPr>
              <a:t>35</a:t>
            </a:r>
            <a:r>
              <a:rPr sz="2200">
                <a:latin typeface="Roobert"/>
                <a:ea typeface="Roobert"/>
                <a:cs typeface="Roobert"/>
              </a:rPr>
              <a:t>Si)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5" indent="-327935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Role of </a:t>
            </a:r>
            <a:r>
              <a:rPr sz="2200" b="0">
                <a:latin typeface="Roobert"/>
                <a:ea typeface="Roobert"/>
                <a:cs typeface="Roobert"/>
              </a:rPr>
              <a:t>tensor force</a:t>
            </a:r>
            <a:endParaRPr sz="2200" b="1">
              <a:latin typeface="Roobert"/>
              <a:cs typeface="Roobert"/>
            </a:endParaRPr>
          </a:p>
        </p:txBody>
      </p:sp>
      <p:sp>
        <p:nvSpPr>
          <p:cNvPr id="1579808274" name=""/>
          <p:cNvSpPr/>
          <p:nvPr/>
        </p:nvSpPr>
        <p:spPr bwMode="auto">
          <a:xfrm rot="0" flipH="0" flipV="0">
            <a:off x="6145512" y="3847352"/>
            <a:ext cx="5151954" cy="2054411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00000"/>
              </a:lnSpc>
              <a:defRPr/>
            </a:pPr>
            <a:r>
              <a:rPr lang="en-GB" sz="20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force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emerges from the </a:t>
            </a:r>
            <a:r>
              <a:rPr lang="en-GB" sz="2000" b="1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monopolar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component of the 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NN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force: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Mainly driven by 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interactions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97651176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102998" y="4760160"/>
            <a:ext cx="3015200" cy="228795"/>
          </a:xfrm>
          <a:prstGeom prst="rect">
            <a:avLst/>
          </a:prstGeom>
        </p:spPr>
      </p:pic>
      <p:sp>
        <p:nvSpPr>
          <p:cNvPr id="1906317511" name=""/>
          <p:cNvSpPr txBox="1"/>
          <p:nvPr/>
        </p:nvSpPr>
        <p:spPr bwMode="auto">
          <a:xfrm rot="0" flipH="0" flipV="0">
            <a:off x="6350954" y="5927044"/>
            <a:ext cx="4277352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T.Otsuka and Y. Tsunoda, JPG 43 (2016)</a:t>
            </a:r>
            <a:endParaRPr sz="12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030962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A recap on the SO splitting</a:t>
            </a:r>
            <a:endParaRPr lang="en-GB"/>
          </a:p>
        </p:txBody>
      </p:sp>
      <p:sp>
        <p:nvSpPr>
          <p:cNvPr id="1769163348" name="Content Placeholder 2"/>
          <p:cNvSpPr>
            <a:spLocks noGrp="1"/>
          </p:cNvSpPr>
          <p:nvPr>
            <p:ph idx="1"/>
          </p:nvPr>
        </p:nvSpPr>
        <p:spPr bwMode="auto">
          <a:xfrm>
            <a:off x="838197" y="1438086"/>
            <a:ext cx="10515600" cy="4697130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sz="2400"/>
              <a:t>Introduced by M. Goeppert-Mayer, reproduces magic numbers for stable nuclei.</a:t>
            </a:r>
            <a:endParaRPr sz="2400"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sp>
        <p:nvSpPr>
          <p:cNvPr id="92103805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93741411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BFDC930-1A9D-745F-3CEF-3A5B3A474150}" type="slidenum">
              <a:rPr lang="en-US"/>
              <a:t/>
            </a:fld>
            <a:endParaRPr/>
          </a:p>
        </p:txBody>
      </p:sp>
      <p:sp>
        <p:nvSpPr>
          <p:cNvPr id="23770777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pic>
        <p:nvPicPr>
          <p:cNvPr id="90544446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3404" y="2342960"/>
            <a:ext cx="5063972" cy="3596154"/>
          </a:xfrm>
          <a:prstGeom prst="rect">
            <a:avLst/>
          </a:prstGeom>
        </p:spPr>
      </p:pic>
      <p:sp>
        <p:nvSpPr>
          <p:cNvPr id="1990494463" name=""/>
          <p:cNvSpPr txBox="1"/>
          <p:nvPr/>
        </p:nvSpPr>
        <p:spPr bwMode="auto">
          <a:xfrm rot="0" flipH="0" flipV="0">
            <a:off x="6586317" y="2579009"/>
            <a:ext cx="4629923" cy="1707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SO splitting is mainly a </a:t>
            </a:r>
            <a:r>
              <a:rPr sz="2200" b="1">
                <a:latin typeface="Roobert"/>
                <a:ea typeface="Roobert"/>
                <a:cs typeface="Roobert"/>
              </a:rPr>
              <a:t>surface </a:t>
            </a:r>
            <a:r>
              <a:rPr sz="2200">
                <a:latin typeface="Roobert"/>
                <a:ea typeface="Roobert"/>
                <a:cs typeface="Roobert"/>
              </a:rPr>
              <a:t>effect:</a:t>
            </a:r>
            <a:endParaRPr sz="2200">
              <a:latin typeface="Roobert"/>
              <a:cs typeface="Roobert"/>
            </a:endParaRPr>
          </a:p>
          <a:p>
            <a:pPr>
              <a:defRPr/>
            </a:pPr>
            <a:endParaRPr sz="2200">
              <a:latin typeface="Roobert"/>
              <a:cs typeface="Roobert"/>
            </a:endParaRPr>
          </a:p>
          <a:p>
            <a:pPr>
              <a:defRPr/>
            </a:pPr>
            <a:endParaRPr sz="2000">
              <a:latin typeface="Roobert"/>
              <a:cs typeface="Roobert"/>
            </a:endParaRPr>
          </a:p>
          <a:p>
            <a:pPr>
              <a:defRPr/>
            </a:pPr>
            <a:endParaRPr sz="2000">
              <a:latin typeface="Roobert"/>
              <a:cs typeface="Roobert"/>
            </a:endParaRPr>
          </a:p>
        </p:txBody>
      </p:sp>
      <p:pic>
        <p:nvPicPr>
          <p:cNvPr id="184661852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035916" y="3495622"/>
            <a:ext cx="2564744" cy="455579"/>
          </a:xfrm>
          <a:prstGeom prst="rect">
            <a:avLst/>
          </a:prstGeom>
        </p:spPr>
      </p:pic>
      <p:sp>
        <p:nvSpPr>
          <p:cNvPr id="1894460820" name=""/>
          <p:cNvSpPr/>
          <p:nvPr/>
        </p:nvSpPr>
        <p:spPr bwMode="auto">
          <a:xfrm rot="0" flipH="0" flipV="0">
            <a:off x="6783101" y="4286249"/>
            <a:ext cx="3910132" cy="1120585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Affected by many phenomena as </a:t>
            </a:r>
            <a:r>
              <a:rPr lang="en-GB" sz="2200" b="1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drip-lines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are approached</a:t>
            </a:r>
            <a:endParaRPr sz="2000" u="sng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7648712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20794944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08925596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096C802-BC6B-7FFE-A28A-D2D27B2AF701}" type="slidenum">
              <a:rPr lang="en-US"/>
              <a:t/>
            </a:fld>
            <a:endParaRPr lang="en-US"/>
          </a:p>
        </p:txBody>
      </p:sp>
      <p:sp>
        <p:nvSpPr>
          <p:cNvPr id="203215124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recap on the SO splitting</a:t>
            </a:r>
            <a:endParaRPr/>
          </a:p>
        </p:txBody>
      </p:sp>
      <p:sp>
        <p:nvSpPr>
          <p:cNvPr id="1238391463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G .Mairle </a:t>
            </a:r>
            <a:r>
              <a:rPr i="1"/>
              <a:t>et al.</a:t>
            </a:r>
            <a:r>
              <a:rPr i="0"/>
              <a:t> (</a:t>
            </a:r>
            <a:r>
              <a:rPr sz="1400" i="0"/>
              <a:t>PLB 304 (1993)</a:t>
            </a:r>
            <a:r>
              <a:rPr i="0"/>
              <a:t>) found systematic trends easily parametrizable.</a:t>
            </a:r>
            <a:endParaRPr i="0"/>
          </a:p>
          <a:p>
            <a:pPr marL="0" indent="0">
              <a:buFont typeface="Arial"/>
              <a:buNone/>
              <a:defRPr/>
            </a:pPr>
            <a:endParaRPr i="0"/>
          </a:p>
        </p:txBody>
      </p:sp>
      <p:pic>
        <p:nvPicPr>
          <p:cNvPr id="15777373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8197" y="1896152"/>
            <a:ext cx="4304926" cy="3065692"/>
          </a:xfrm>
          <a:prstGeom prst="rect">
            <a:avLst/>
          </a:prstGeom>
        </p:spPr>
      </p:pic>
      <p:sp>
        <p:nvSpPr>
          <p:cNvPr id="1448949733" name=""/>
          <p:cNvSpPr txBox="1"/>
          <p:nvPr/>
        </p:nvSpPr>
        <p:spPr bwMode="auto">
          <a:xfrm rot="0" flipH="0" flipV="0">
            <a:off x="6070806" y="2018451"/>
            <a:ext cx="5152314" cy="1768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Deviations from the trend are found due to: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6" indent="-327936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Loosely bound orbitals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6" indent="-327936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Nuclear matter depletion (</a:t>
            </a:r>
            <a:r>
              <a:rPr sz="2200" baseline="30000">
                <a:latin typeface="Roobert"/>
                <a:ea typeface="Roobert"/>
                <a:cs typeface="Roobert"/>
              </a:rPr>
              <a:t>35</a:t>
            </a:r>
            <a:r>
              <a:rPr sz="2200">
                <a:latin typeface="Roobert"/>
                <a:ea typeface="Roobert"/>
                <a:cs typeface="Roobert"/>
              </a:rPr>
              <a:t>Si)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6" indent="-327936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Role of </a:t>
            </a:r>
            <a:r>
              <a:rPr sz="2200" b="0">
                <a:latin typeface="Roobert"/>
                <a:ea typeface="Roobert"/>
                <a:cs typeface="Roobert"/>
              </a:rPr>
              <a:t>tensor force</a:t>
            </a:r>
            <a:endParaRPr sz="2200" b="1">
              <a:latin typeface="Roobert"/>
              <a:cs typeface="Roobert"/>
            </a:endParaRPr>
          </a:p>
        </p:txBody>
      </p:sp>
      <p:sp>
        <p:nvSpPr>
          <p:cNvPr id="450891432" name=""/>
          <p:cNvSpPr/>
          <p:nvPr/>
        </p:nvSpPr>
        <p:spPr bwMode="auto">
          <a:xfrm rot="0" flipH="0" flipV="0">
            <a:off x="1467058" y="4961846"/>
            <a:ext cx="3315073" cy="1185955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ctr">
              <a:defRPr/>
            </a:pPr>
            <a:r>
              <a:rPr sz="22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Shell gaps </a:t>
            </a:r>
            <a:r>
              <a:rPr sz="2200" b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evolve</a:t>
            </a:r>
            <a:r>
              <a:rPr sz="2200" b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</a:t>
            </a:r>
            <a:r>
              <a:rPr sz="22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with proton/neutron </a:t>
            </a:r>
            <a:r>
              <a:rPr sz="2200" b="1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occupancies</a:t>
            </a:r>
            <a:endParaRPr sz="2200" b="1">
              <a:solidFill>
                <a:srgbClr val="000000"/>
              </a:solidFill>
            </a:endParaRPr>
          </a:p>
        </p:txBody>
      </p:sp>
      <p:sp>
        <p:nvSpPr>
          <p:cNvPr id="617196534" name=""/>
          <p:cNvSpPr/>
          <p:nvPr/>
        </p:nvSpPr>
        <p:spPr bwMode="auto">
          <a:xfrm rot="0" flipH="0" flipV="0">
            <a:off x="6145511" y="3847351"/>
            <a:ext cx="5151954" cy="2054410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>
              <a:defRPr/>
            </a:pPr>
            <a:endParaRPr/>
          </a:p>
        </p:txBody>
      </p:sp>
      <p:pic>
        <p:nvPicPr>
          <p:cNvPr id="115964534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435489" y="4074457"/>
            <a:ext cx="4572000" cy="1600200"/>
          </a:xfrm>
          <a:prstGeom prst="rect">
            <a:avLst/>
          </a:prstGeom>
        </p:spPr>
      </p:pic>
      <p:sp>
        <p:nvSpPr>
          <p:cNvPr id="1593202737" name=""/>
          <p:cNvSpPr txBox="1"/>
          <p:nvPr/>
        </p:nvSpPr>
        <p:spPr bwMode="auto">
          <a:xfrm rot="0" flipH="0" flipV="0">
            <a:off x="6350954" y="5927044"/>
            <a:ext cx="4277712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T.Otsuka and Y. Tsunoda, JPG 43 (2016)</a:t>
            </a:r>
            <a:endParaRPr sz="12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679532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window to the analysis</a:t>
            </a:r>
            <a:endParaRPr/>
          </a:p>
        </p:txBody>
      </p:sp>
      <p:sp>
        <p:nvSpPr>
          <p:cNvPr id="6774235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64762932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52869708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D426BB4-3CE4-14A8-F5C3-C933A88DA423}" type="slidenum">
              <a:rPr lang="en-US"/>
              <a:t/>
            </a:fld>
            <a:endParaRPr lang="en-US"/>
          </a:p>
        </p:txBody>
      </p:sp>
      <p:sp>
        <p:nvSpPr>
          <p:cNvPr id="934391355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 b="1"/>
              <a:t>Intricate</a:t>
            </a:r>
            <a:r>
              <a:rPr b="0"/>
              <a:t> analysis to extract reactions of interest out of noisy data.</a:t>
            </a:r>
            <a:endParaRPr b="0"/>
          </a:p>
        </p:txBody>
      </p:sp>
      <p:pic>
        <p:nvPicPr>
          <p:cNvPr id="982859702" name=""/>
          <p:cNvPicPr>
            <a:picLocks noChangeAspect="1"/>
          </p:cNvPicPr>
          <p:nvPr/>
        </p:nvPicPr>
        <p:blipFill>
          <a:blip r:embed="rId3"/>
          <a:srcRect l="0" t="6916" r="0" b="0"/>
          <a:stretch/>
        </p:blipFill>
        <p:spPr bwMode="auto">
          <a:xfrm flipH="0" flipV="0">
            <a:off x="1464883" y="1761527"/>
            <a:ext cx="3438645" cy="3134819"/>
          </a:xfrm>
          <a:prstGeom prst="rect">
            <a:avLst/>
          </a:prstGeom>
        </p:spPr>
      </p:pic>
      <p:pic>
        <p:nvPicPr>
          <p:cNvPr id="91487587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970646" y="1961651"/>
            <a:ext cx="4134279" cy="2934696"/>
          </a:xfrm>
          <a:prstGeom prst="rect">
            <a:avLst/>
          </a:prstGeom>
        </p:spPr>
      </p:pic>
      <p:sp>
        <p:nvSpPr>
          <p:cNvPr id="704412246" name=""/>
          <p:cNvSpPr/>
          <p:nvPr/>
        </p:nvSpPr>
        <p:spPr bwMode="auto">
          <a:xfrm rot="0" flipH="0" flipV="0">
            <a:off x="1252279" y="5109887"/>
            <a:ext cx="4059543" cy="945031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05908" indent="-305908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Precise </a:t>
            </a:r>
            <a:r>
              <a:rPr lang="en-GB" sz="20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vertex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determination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8" indent="-305908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Improved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Δ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 corrections</a:t>
            </a:r>
            <a:endParaRPr sz="2000" b="0" u="sng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702038100" name=""/>
          <p:cNvSpPr txBox="1"/>
          <p:nvPr/>
        </p:nvSpPr>
        <p:spPr bwMode="auto">
          <a:xfrm rot="0" flipH="0" flipV="0">
            <a:off x="1168235" y="4682808"/>
            <a:ext cx="4753880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Unique advantages from the TPC:</a:t>
            </a:r>
            <a:endParaRPr sz="2200">
              <a:latin typeface="Roobert"/>
              <a:cs typeface="Roobert"/>
            </a:endParaRPr>
          </a:p>
        </p:txBody>
      </p:sp>
      <p:sp>
        <p:nvSpPr>
          <p:cNvPr id="1073545888" name=""/>
          <p:cNvSpPr/>
          <p:nvPr/>
        </p:nvSpPr>
        <p:spPr bwMode="auto">
          <a:xfrm rot="0" flipH="0" flipV="0">
            <a:off x="6456664" y="5109887"/>
            <a:ext cx="4059541" cy="945030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05907" indent="-305907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Factor 10 in target number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Implicit PID with </a:t>
            </a:r>
            <a:r>
              <a:rPr sz="2000" b="0" u="none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Δ</a:t>
            </a:r>
            <a:r>
              <a:rPr sz="2000" b="0" u="none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sz="2000" b="0" u="none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gas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280116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gap evolution</a:t>
            </a:r>
            <a:endParaRPr/>
          </a:p>
        </p:txBody>
      </p:sp>
      <p:sp>
        <p:nvSpPr>
          <p:cNvPr id="51509545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57674870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84724632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A42CB0-2A31-6750-5577-25EB44FEA23B}" type="slidenum">
              <a:rPr lang="en-US"/>
              <a:t/>
            </a:fld>
            <a:endParaRPr lang="en-US"/>
          </a:p>
        </p:txBody>
      </p:sp>
      <p:pic>
        <p:nvPicPr>
          <p:cNvPr id="1767771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76973" y="1833095"/>
            <a:ext cx="4667249" cy="3714750"/>
          </a:xfrm>
          <a:prstGeom prst="rect">
            <a:avLst/>
          </a:prstGeom>
        </p:spPr>
      </p:pic>
      <p:sp>
        <p:nvSpPr>
          <p:cNvPr id="656684854" name=""/>
          <p:cNvSpPr txBox="1"/>
          <p:nvPr/>
        </p:nvSpPr>
        <p:spPr bwMode="auto">
          <a:xfrm rot="0" flipH="0" flipV="0">
            <a:off x="906764" y="1811617"/>
            <a:ext cx="4471432" cy="373720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16</a:t>
            </a:r>
            <a:r>
              <a:rPr sz="1600">
                <a:latin typeface="Roobert"/>
                <a:ea typeface="Roobert"/>
                <a:cs typeface="Roobert"/>
              </a:rPr>
              <a:t>O(d,t): </a:t>
            </a:r>
            <a:r>
              <a:rPr sz="1200" i="1">
                <a:latin typeface="Roobert"/>
                <a:ea typeface="Roobert"/>
                <a:cs typeface="Roobert"/>
              </a:rPr>
              <a:t>K. H. Purser et al. NPA 132 (1969)</a:t>
            </a:r>
            <a:r>
              <a:rPr sz="1600">
                <a:latin typeface="Roobert"/>
                <a:ea typeface="Roobert"/>
                <a:cs typeface="Roobert"/>
              </a:rPr>
              <a:t>. No need to reanalyze xs bc there is only one state per nlj; just take the Ex</a:t>
            </a:r>
            <a:endParaRPr sz="1600">
              <a:latin typeface="Roobert"/>
              <a:ea typeface="Roobert"/>
              <a:cs typeface="Roobert"/>
            </a:endParaRPr>
          </a:p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16</a:t>
            </a:r>
            <a:r>
              <a:rPr sz="1600">
                <a:latin typeface="Roobert"/>
                <a:ea typeface="Roobert"/>
                <a:cs typeface="Roobert"/>
              </a:rPr>
              <a:t>O(d,p): Alleged state 3/2- is not </a:t>
            </a:r>
            <a:r>
              <a:rPr sz="1600" i="1">
                <a:latin typeface="Roobert"/>
                <a:ea typeface="Roobert"/>
                <a:cs typeface="Roobert"/>
              </a:rPr>
              <a:t>single-particle</a:t>
            </a:r>
            <a:r>
              <a:rPr sz="1600" i="0">
                <a:latin typeface="Roobert"/>
                <a:ea typeface="Roobert"/>
                <a:cs typeface="Roobert"/>
              </a:rPr>
              <a:t> but j-forbidden stripping. See </a:t>
            </a:r>
            <a:r>
              <a:rPr sz="1200" i="1">
                <a:latin typeface="Roobert"/>
                <a:ea typeface="Roobert"/>
                <a:cs typeface="Roobert"/>
              </a:rPr>
              <a:t>K. Hosono JPSP 25 (1968) </a:t>
            </a:r>
            <a:r>
              <a:rPr sz="1600" i="0">
                <a:latin typeface="Roobert"/>
                <a:ea typeface="Roobert"/>
                <a:cs typeface="Roobert"/>
              </a:rPr>
              <a:t>Table II. This state is neutron 0d</a:t>
            </a:r>
            <a:r>
              <a:rPr sz="1600" i="0" baseline="-25000">
                <a:latin typeface="Roobert"/>
                <a:ea typeface="Roobert"/>
                <a:cs typeface="Roobert"/>
              </a:rPr>
              <a:t>5/2</a:t>
            </a:r>
            <a:r>
              <a:rPr sz="1600" i="0">
                <a:latin typeface="Roobert"/>
                <a:ea typeface="Roobert"/>
                <a:cs typeface="Roobert"/>
              </a:rPr>
              <a:t> + proton 0p</a:t>
            </a:r>
            <a:r>
              <a:rPr sz="1600" i="0" baseline="-25000">
                <a:latin typeface="Roobert"/>
                <a:ea typeface="Roobert"/>
                <a:cs typeface="Roobert"/>
              </a:rPr>
              <a:t>1/2</a:t>
            </a:r>
            <a:r>
              <a:rPr sz="1600" i="0" baseline="30000">
                <a:latin typeface="Roobert"/>
                <a:ea typeface="Roobert"/>
                <a:cs typeface="Roobert"/>
              </a:rPr>
              <a:t>-1</a:t>
            </a:r>
            <a:r>
              <a:rPr sz="1600" i="0">
                <a:latin typeface="Roobert"/>
                <a:ea typeface="Roobert"/>
                <a:cs typeface="Roobert"/>
              </a:rPr>
              <a:t>0d</a:t>
            </a:r>
            <a:r>
              <a:rPr sz="1600" i="0" baseline="-25000">
                <a:latin typeface="Roobert"/>
                <a:ea typeface="Roobert"/>
                <a:cs typeface="Roobert"/>
              </a:rPr>
              <a:t>5/2</a:t>
            </a:r>
            <a:r>
              <a:rPr sz="1600" i="0" baseline="30000">
                <a:latin typeface="Roobert"/>
                <a:ea typeface="Roobert"/>
                <a:cs typeface="Roobert"/>
              </a:rPr>
              <a:t>1</a:t>
            </a:r>
            <a:r>
              <a:rPr sz="1600" i="0">
                <a:latin typeface="Roobert"/>
                <a:ea typeface="Roobert"/>
                <a:cs typeface="Roobert"/>
              </a:rPr>
              <a:t> as I understood from it</a:t>
            </a:r>
            <a:endParaRPr sz="1600" i="0">
              <a:latin typeface="Roobert"/>
              <a:ea typeface="Roobert"/>
              <a:cs typeface="Roobert"/>
            </a:endParaRPr>
          </a:p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18</a:t>
            </a:r>
            <a:r>
              <a:rPr sz="1600">
                <a:latin typeface="Roobert"/>
                <a:ea typeface="Roobert"/>
                <a:cs typeface="Roobert"/>
              </a:rPr>
              <a:t>O(d,t)</a:t>
            </a:r>
            <a:r>
              <a:rPr sz="1600">
                <a:latin typeface="Roobert"/>
                <a:ea typeface="Roobert"/>
                <a:cs typeface="Roobert"/>
              </a:rPr>
              <a:t>: </a:t>
            </a:r>
            <a:r>
              <a:rPr sz="1200" i="1">
                <a:latin typeface="Roobert"/>
                <a:ea typeface="Roobert"/>
                <a:cs typeface="Roobert"/>
              </a:rPr>
              <a:t>G. Mairle et al. NPA 280 (1977)</a:t>
            </a:r>
            <a:r>
              <a:rPr sz="1600">
                <a:latin typeface="Roobert"/>
                <a:ea typeface="Roobert"/>
                <a:cs typeface="Roobert"/>
              </a:rPr>
              <a:t>. Reanalysis of xs with our OMPs and Fresco. Major discrepancies with their paper </a:t>
            </a:r>
            <a:endParaRPr sz="1600">
              <a:latin typeface="Roobert"/>
              <a:ea typeface="Roobert"/>
              <a:cs typeface="Roobert"/>
            </a:endParaRPr>
          </a:p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20</a:t>
            </a:r>
            <a:r>
              <a:rPr sz="1600">
                <a:latin typeface="Roobert"/>
                <a:ea typeface="Roobert"/>
                <a:cs typeface="Roobert"/>
              </a:rPr>
              <a:t>O(d,t): this experiment</a:t>
            </a:r>
            <a:endParaRPr sz="1600">
              <a:latin typeface="Roobert"/>
              <a:ea typeface="Roobert"/>
              <a:cs typeface="Roobert"/>
            </a:endParaRPr>
          </a:p>
          <a:p>
            <a:pPr>
              <a:lnSpc>
                <a:spcPct val="114999"/>
              </a:lnSpc>
              <a:defRPr/>
            </a:pPr>
            <a:endParaRPr sz="1600">
              <a:latin typeface="Roobert"/>
              <a:cs typeface="Roobert"/>
            </a:endParaRPr>
          </a:p>
        </p:txBody>
      </p:sp>
      <p:sp>
        <p:nvSpPr>
          <p:cNvPr id="941715082" name=""/>
          <p:cNvSpPr txBox="1"/>
          <p:nvPr/>
        </p:nvSpPr>
        <p:spPr bwMode="auto">
          <a:xfrm rot="0" flipH="0" flipV="0">
            <a:off x="5641249" y="5602941"/>
            <a:ext cx="5857277" cy="3661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i="1">
                <a:latin typeface="Roobert"/>
                <a:ea typeface="Roobert"/>
                <a:cs typeface="Roobert"/>
              </a:rPr>
              <a:t>We are lacking theo calculations for 16O and 18O</a:t>
            </a:r>
            <a:endParaRPr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8960525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Conclusions</a:t>
            </a:r>
            <a:endParaRPr/>
          </a:p>
        </p:txBody>
      </p:sp>
      <p:sp>
        <p:nvSpPr>
          <p:cNvPr id="191399496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67098838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98845472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C627867-A383-825F-36F6-DDD96EE6C092}" type="slidenum">
              <a:rPr lang="en-US"/>
              <a:t/>
            </a:fld>
            <a:endParaRPr lang="en-US"/>
          </a:p>
        </p:txBody>
      </p:sp>
      <p:sp>
        <p:nvSpPr>
          <p:cNvPr id="2058073799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5"/>
            <a:ext cx="10515600" cy="4697129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>
              <a:defRPr/>
            </a:pPr>
            <a:r>
              <a:rPr/>
              <a:t>To be determined</a:t>
            </a:r>
            <a:endParaRPr/>
          </a:p>
        </p:txBody>
      </p:sp>
      <p:pic>
        <p:nvPicPr>
          <p:cNvPr id="124440021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519980" y="1899622"/>
            <a:ext cx="6389651" cy="4235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841871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window to the analysis</a:t>
            </a:r>
            <a:endParaRPr/>
          </a:p>
        </p:txBody>
      </p:sp>
      <p:sp>
        <p:nvSpPr>
          <p:cNvPr id="207894187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50864789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02968187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35937FE-C2FC-F1C1-D767-B70ACF798319}" type="slidenum">
              <a:rPr lang="en-US"/>
              <a:t/>
            </a:fld>
            <a:endParaRPr lang="en-US"/>
          </a:p>
        </p:txBody>
      </p:sp>
      <p:sp>
        <p:nvSpPr>
          <p:cNvPr id="515817090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>
              <a:defRPr/>
            </a:pPr>
            <a:endParaRPr/>
          </a:p>
        </p:txBody>
      </p:sp>
      <p:grpSp>
        <p:nvGrpSpPr>
          <p:cNvPr id="1003903765" name=""/>
          <p:cNvGrpSpPr/>
          <p:nvPr/>
        </p:nvGrpSpPr>
        <p:grpSpPr bwMode="auto">
          <a:xfrm>
            <a:off x="7602573" y="3053467"/>
            <a:ext cx="3738172" cy="2754778"/>
            <a:chOff x="0" y="0"/>
            <a:chExt cx="3738172" cy="2754778"/>
          </a:xfrm>
        </p:grpSpPr>
        <p:sp>
          <p:nvSpPr>
            <p:cNvPr id="773063284" name=""/>
            <p:cNvSpPr/>
            <p:nvPr/>
          </p:nvSpPr>
          <p:spPr bwMode="auto">
            <a:xfrm rot="0" flipH="0" flipV="0">
              <a:off x="27664" y="0"/>
              <a:ext cx="3710507" cy="275477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627089162" name=""/>
            <p:cNvCxnSpPr/>
            <p:nvPr/>
          </p:nvCxnSpPr>
          <p:spPr bwMode="auto">
            <a:xfrm flipH="0" flipV="1">
              <a:off x="581848" y="253999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812235" name=""/>
            <p:cNvCxnSpPr/>
            <p:nvPr/>
          </p:nvCxnSpPr>
          <p:spPr bwMode="auto">
            <a:xfrm flipH="0" flipV="1">
              <a:off x="581848" y="188957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648674" name=""/>
            <p:cNvCxnSpPr/>
            <p:nvPr/>
          </p:nvCxnSpPr>
          <p:spPr bwMode="auto">
            <a:xfrm flipH="0" flipV="1">
              <a:off x="581848" y="1329284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625267" name=""/>
            <p:cNvCxnSpPr/>
            <p:nvPr/>
          </p:nvCxnSpPr>
          <p:spPr bwMode="auto">
            <a:xfrm flipH="0" flipV="1">
              <a:off x="581848" y="56354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3080163" name=""/>
            <p:cNvCxnSpPr/>
            <p:nvPr/>
          </p:nvCxnSpPr>
          <p:spPr bwMode="auto">
            <a:xfrm flipH="0" flipV="1">
              <a:off x="581848" y="225984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3431802" name=""/>
            <p:cNvSpPr/>
            <p:nvPr/>
          </p:nvSpPr>
          <p:spPr bwMode="auto">
            <a:xfrm rot="0" flipH="0" flipV="0">
              <a:off x="2216040" y="933822"/>
              <a:ext cx="1428748" cy="1764925"/>
            </a:xfrm>
            <a:prstGeom prst="rect">
              <a:avLst/>
            </a:prstGeom>
            <a:solidFill>
              <a:srgbClr val="B3CDE3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 b="0">
                  <a:solidFill>
                    <a:srgbClr val="000000"/>
                  </a:solidFill>
                  <a:latin typeface="Roobert"/>
                  <a:ea typeface="Roobert"/>
                  <a:cs typeface="Roobert"/>
                </a:rPr>
                <a:t>N = 8</a:t>
              </a:r>
              <a:endParaRPr b="0">
                <a:solidFill>
                  <a:srgbClr val="000000"/>
                </a:solidFill>
                <a:latin typeface="Roobert"/>
                <a:cs typeface="Roobert"/>
              </a:endParaRPr>
            </a:p>
          </p:txBody>
        </p:sp>
        <p:cxnSp>
          <p:nvCxnSpPr>
            <p:cNvPr id="1633727416" name=""/>
            <p:cNvCxnSpPr/>
            <p:nvPr/>
          </p:nvCxnSpPr>
          <p:spPr bwMode="auto">
            <a:xfrm flipH="0" flipV="1">
              <a:off x="2398135" y="56354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901123" name=""/>
            <p:cNvCxnSpPr/>
            <p:nvPr/>
          </p:nvCxnSpPr>
          <p:spPr bwMode="auto">
            <a:xfrm flipH="0" flipV="1">
              <a:off x="2398135" y="225984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768587" name=""/>
            <p:cNvSpPr txBox="1"/>
            <p:nvPr/>
          </p:nvSpPr>
          <p:spPr bwMode="auto">
            <a:xfrm rot="0" flipH="0" flipV="0">
              <a:off x="24784" y="2363108"/>
              <a:ext cx="629260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0s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1/2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271596195" name=""/>
            <p:cNvSpPr txBox="1"/>
            <p:nvPr/>
          </p:nvSpPr>
          <p:spPr bwMode="auto">
            <a:xfrm rot="0" flipH="0" flipV="0">
              <a:off x="27664" y="1721758"/>
              <a:ext cx="68027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0p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3/2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504628126" name=""/>
            <p:cNvSpPr txBox="1"/>
            <p:nvPr/>
          </p:nvSpPr>
          <p:spPr bwMode="auto">
            <a:xfrm rot="0" flipH="0" flipV="0">
              <a:off x="24784" y="1161464"/>
              <a:ext cx="68135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0p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1/2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367917473" name=""/>
            <p:cNvSpPr txBox="1"/>
            <p:nvPr/>
          </p:nvSpPr>
          <p:spPr bwMode="auto">
            <a:xfrm rot="0" flipH="0" flipV="0">
              <a:off x="0" y="395728"/>
              <a:ext cx="68207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0d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5/2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2111693443" name=""/>
            <p:cNvSpPr txBox="1"/>
            <p:nvPr/>
          </p:nvSpPr>
          <p:spPr bwMode="auto">
            <a:xfrm rot="0" flipH="0" flipV="0">
              <a:off x="24784" y="58164"/>
              <a:ext cx="68603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cs typeface="Roobert"/>
                </a:rPr>
                <a:t>1s</a:t>
              </a:r>
              <a:r>
                <a:rPr sz="1600" b="0" baseline="-25000">
                  <a:latin typeface="Roobert"/>
                  <a:cs typeface="Roobert"/>
                </a:rPr>
                <a:t>1/2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2020091548" name=""/>
            <p:cNvSpPr/>
            <p:nvPr/>
          </p:nvSpPr>
          <p:spPr bwMode="auto">
            <a:xfrm rot="0" flipH="0" flipV="0">
              <a:off x="2500857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82864608" name=""/>
            <p:cNvSpPr/>
            <p:nvPr/>
          </p:nvSpPr>
          <p:spPr bwMode="auto">
            <a:xfrm rot="0" flipH="0" flipV="0">
              <a:off x="2724974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45010993" name=""/>
            <p:cNvSpPr/>
            <p:nvPr/>
          </p:nvSpPr>
          <p:spPr bwMode="auto">
            <a:xfrm rot="0" flipH="0" flipV="0">
              <a:off x="2961769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87803397" name=""/>
            <p:cNvSpPr/>
            <p:nvPr/>
          </p:nvSpPr>
          <p:spPr bwMode="auto">
            <a:xfrm rot="0" flipH="0" flipV="0">
              <a:off x="3199892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67013754" name=""/>
            <p:cNvSpPr/>
            <p:nvPr/>
          </p:nvSpPr>
          <p:spPr bwMode="auto">
            <a:xfrm rot="0" flipH="0" flipV="0">
              <a:off x="821630" y="2447019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35608448" name=""/>
            <p:cNvSpPr/>
            <p:nvPr/>
          </p:nvSpPr>
          <p:spPr bwMode="auto">
            <a:xfrm rot="0" flipH="0" flipV="0">
              <a:off x="1114128" y="2456089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79086563" name=""/>
            <p:cNvSpPr/>
            <p:nvPr/>
          </p:nvSpPr>
          <p:spPr bwMode="auto">
            <a:xfrm rot="0" flipH="0" flipV="0">
              <a:off x="662881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173100529" name=""/>
            <p:cNvSpPr/>
            <p:nvPr/>
          </p:nvSpPr>
          <p:spPr bwMode="auto">
            <a:xfrm rot="0" flipH="0" flipV="0">
              <a:off x="901005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61503924" name=""/>
            <p:cNvSpPr/>
            <p:nvPr/>
          </p:nvSpPr>
          <p:spPr bwMode="auto">
            <a:xfrm rot="0" flipH="0" flipV="0">
              <a:off x="1114128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14622423" name=""/>
            <p:cNvSpPr/>
            <p:nvPr/>
          </p:nvSpPr>
          <p:spPr bwMode="auto">
            <a:xfrm rot="0" flipH="0" flipV="0">
              <a:off x="1338408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09506631" name=""/>
            <p:cNvSpPr/>
            <p:nvPr/>
          </p:nvSpPr>
          <p:spPr bwMode="auto">
            <a:xfrm rot="0" flipH="0" flipV="0">
              <a:off x="821630" y="1245375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34795834" name=""/>
            <p:cNvSpPr/>
            <p:nvPr/>
          </p:nvSpPr>
          <p:spPr bwMode="auto">
            <a:xfrm rot="0" flipH="0" flipV="0">
              <a:off x="1114128" y="1245375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643722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recap on the SO splitting</a:t>
            </a:r>
            <a:endParaRPr/>
          </a:p>
        </p:txBody>
      </p:sp>
      <p:sp>
        <p:nvSpPr>
          <p:cNvPr id="77384735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6972724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57962989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0EE85F-E144-C892-455B-1497A2120E65}" type="slidenum">
              <a:rPr lang="en-US"/>
              <a:t/>
            </a:fld>
            <a:endParaRPr lang="en-US"/>
          </a:p>
        </p:txBody>
      </p:sp>
      <p:sp>
        <p:nvSpPr>
          <p:cNvPr id="607707153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5"/>
            <a:ext cx="10515600" cy="4697129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The main cause driving this evolution is the </a:t>
            </a:r>
            <a:r>
              <a:rPr b="1"/>
              <a:t>tensor force.</a:t>
            </a:r>
            <a:endParaRPr b="1"/>
          </a:p>
        </p:txBody>
      </p:sp>
      <p:sp>
        <p:nvSpPr>
          <p:cNvPr id="287940115" name=""/>
          <p:cNvSpPr/>
          <p:nvPr/>
        </p:nvSpPr>
        <p:spPr bwMode="auto">
          <a:xfrm rot="0" flipH="0" flipV="0">
            <a:off x="514555" y="2185146"/>
            <a:ext cx="5285443" cy="2259853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00000"/>
              </a:lnSpc>
              <a:defRPr/>
            </a:pPr>
            <a:r>
              <a:rPr lang="en-GB" sz="20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force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emerges from the </a:t>
            </a:r>
            <a:r>
              <a:rPr lang="en-GB" sz="2000" b="1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monopolar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component of the 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NN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force: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Mainly affected by 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interactions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211584474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84310" y="3314601"/>
            <a:ext cx="3015199" cy="228794"/>
          </a:xfrm>
          <a:prstGeom prst="rect">
            <a:avLst/>
          </a:prstGeom>
        </p:spPr>
      </p:pic>
      <p:pic>
        <p:nvPicPr>
          <p:cNvPr id="44746575" name=""/>
          <p:cNvPicPr>
            <a:picLocks noChangeAspect="1"/>
          </p:cNvPicPr>
          <p:nvPr/>
        </p:nvPicPr>
        <p:blipFill>
          <a:blip r:embed="rId4"/>
          <a:srcRect l="1264" t="0" r="0" b="0"/>
          <a:stretch/>
        </p:blipFill>
        <p:spPr bwMode="auto">
          <a:xfrm flipH="0" flipV="0">
            <a:off x="7395507" y="1763714"/>
            <a:ext cx="2933535" cy="2092971"/>
          </a:xfrm>
          <a:prstGeom prst="rect">
            <a:avLst/>
          </a:prstGeom>
          <a:effectLst/>
        </p:spPr>
      </p:pic>
      <p:sp>
        <p:nvSpPr>
          <p:cNvPr id="1452948730" name=""/>
          <p:cNvSpPr txBox="1"/>
          <p:nvPr/>
        </p:nvSpPr>
        <p:spPr bwMode="auto">
          <a:xfrm rot="0" flipH="0" flipV="0">
            <a:off x="838197" y="1825210"/>
            <a:ext cx="4277711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T.Otsuka and Y. Tsunoda, JPG 43 (2016)</a:t>
            </a:r>
            <a:endParaRPr sz="12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4000750" name=""/>
          <p:cNvSpPr/>
          <p:nvPr/>
        </p:nvSpPr>
        <p:spPr bwMode="auto">
          <a:xfrm rot="0" flipH="0" flipV="0">
            <a:off x="514555" y="2185146"/>
            <a:ext cx="5285442" cy="2259852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00000"/>
              </a:lnSpc>
              <a:defRPr/>
            </a:pPr>
            <a:r>
              <a:rPr lang="en-GB" sz="20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force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emerges from the </a:t>
            </a:r>
            <a:r>
              <a:rPr lang="en-GB" sz="2000" b="1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monopolar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component of the 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NN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force: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Mainly affected by 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interactions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84522977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recap on the SO splitting</a:t>
            </a:r>
            <a:endParaRPr/>
          </a:p>
        </p:txBody>
      </p:sp>
      <p:sp>
        <p:nvSpPr>
          <p:cNvPr id="45394070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80741191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20027188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76B9F3-0F90-4644-0B72-54514AC63CF0}" type="slidenum">
              <a:rPr lang="en-US"/>
              <a:t/>
            </a:fld>
            <a:endParaRPr lang="en-US"/>
          </a:p>
        </p:txBody>
      </p:sp>
      <p:sp>
        <p:nvSpPr>
          <p:cNvPr id="1803136356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5"/>
            <a:ext cx="10515600" cy="4697129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The main cause driving this evolution is the </a:t>
            </a:r>
            <a:r>
              <a:rPr b="1"/>
              <a:t>tensor force. </a:t>
            </a:r>
            <a:endParaRPr b="1"/>
          </a:p>
        </p:txBody>
      </p:sp>
      <p:pic>
        <p:nvPicPr>
          <p:cNvPr id="928284033" name=""/>
          <p:cNvPicPr>
            <a:picLocks noChangeAspect="1"/>
          </p:cNvPicPr>
          <p:nvPr/>
        </p:nvPicPr>
        <p:blipFill>
          <a:blip r:embed="rId3"/>
          <a:srcRect l="1264" t="0" r="0" b="0"/>
          <a:stretch/>
        </p:blipFill>
        <p:spPr bwMode="auto">
          <a:xfrm flipH="0" flipV="0">
            <a:off x="7395507" y="1763714"/>
            <a:ext cx="2933535" cy="2092971"/>
          </a:xfrm>
          <a:prstGeom prst="rect">
            <a:avLst/>
          </a:prstGeom>
          <a:effectLst/>
        </p:spPr>
      </p:pic>
      <p:sp>
        <p:nvSpPr>
          <p:cNvPr id="961142229" name=""/>
          <p:cNvSpPr/>
          <p:nvPr/>
        </p:nvSpPr>
        <p:spPr bwMode="auto">
          <a:xfrm rot="0" flipH="0" flipV="0">
            <a:off x="1284437" y="4625669"/>
            <a:ext cx="3315072" cy="1185954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ctr">
              <a:defRPr/>
            </a:pPr>
            <a:r>
              <a:rPr sz="22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Shell gaps </a:t>
            </a:r>
            <a:r>
              <a:rPr sz="2200" b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evolve</a:t>
            </a:r>
            <a:r>
              <a:rPr sz="2200" b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</a:t>
            </a:r>
            <a:r>
              <a:rPr sz="22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with proton/neutron </a:t>
            </a:r>
            <a:r>
              <a:rPr sz="2200" b="1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occupancies</a:t>
            </a:r>
            <a:endParaRPr sz="2200" b="1">
              <a:solidFill>
                <a:srgbClr val="000000"/>
              </a:solidFill>
            </a:endParaRPr>
          </a:p>
        </p:txBody>
      </p:sp>
      <p:pic>
        <p:nvPicPr>
          <p:cNvPr id="188244210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395507" y="4034112"/>
            <a:ext cx="2933535" cy="2121172"/>
          </a:xfrm>
          <a:prstGeom prst="rect">
            <a:avLst/>
          </a:prstGeom>
        </p:spPr>
      </p:pic>
      <p:pic>
        <p:nvPicPr>
          <p:cNvPr id="1831522951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584310" y="3315072"/>
            <a:ext cx="3015199" cy="228794"/>
          </a:xfrm>
          <a:prstGeom prst="rect">
            <a:avLst/>
          </a:prstGeom>
        </p:spPr>
      </p:pic>
      <p:sp>
        <p:nvSpPr>
          <p:cNvPr id="131617920" name=""/>
          <p:cNvSpPr txBox="1"/>
          <p:nvPr/>
        </p:nvSpPr>
        <p:spPr bwMode="auto">
          <a:xfrm rot="0" flipH="0" flipV="0">
            <a:off x="838197" y="1825209"/>
            <a:ext cx="4278071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T.Otsuka and Y. Tsunoda, JPG 43 (2016)</a:t>
            </a:r>
            <a:endParaRPr sz="12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380619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Physics case</a:t>
            </a:r>
            <a:endParaRPr/>
          </a:p>
        </p:txBody>
      </p:sp>
      <p:sp>
        <p:nvSpPr>
          <p:cNvPr id="32696838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49173979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97325422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33F01B1-CDB5-16D3-2D65-92E8F5F722A0}" type="slidenum">
              <a:rPr lang="en-US"/>
              <a:t/>
            </a:fld>
            <a:endParaRPr lang="en-US"/>
          </a:p>
        </p:txBody>
      </p:sp>
      <p:sp>
        <p:nvSpPr>
          <p:cNvPr id="805740125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 b="0"/>
              <a:t>E796 to measure </a:t>
            </a:r>
            <a:r>
              <a:rPr b="1"/>
              <a:t>transfer</a:t>
            </a:r>
            <a:r>
              <a:rPr b="0"/>
              <a:t> reactions probing single-particle occupancies</a:t>
            </a:r>
            <a:r>
              <a:rPr b="0"/>
              <a:t> in </a:t>
            </a:r>
            <a:r>
              <a:rPr b="0" baseline="30000"/>
              <a:t>20</a:t>
            </a:r>
            <a:r>
              <a:rPr b="0"/>
              <a:t>O.</a:t>
            </a:r>
            <a:endParaRPr b="0"/>
          </a:p>
          <a:p>
            <a:pPr marL="349965" indent="-349965">
              <a:buFont typeface="Arial"/>
              <a:buAutoNum type="arabicPeriod"/>
              <a:defRPr/>
            </a:pPr>
            <a:r>
              <a:rPr b="0"/>
              <a:t>Proton removal </a:t>
            </a:r>
            <a:r>
              <a:rPr b="0" baseline="30000"/>
              <a:t>20</a:t>
            </a:r>
            <a:r>
              <a:rPr b="0"/>
              <a:t>O(d,</a:t>
            </a:r>
            <a:r>
              <a:rPr b="0" baseline="30000"/>
              <a:t>3</a:t>
            </a:r>
            <a:r>
              <a:rPr b="0"/>
              <a:t>He)</a:t>
            </a:r>
            <a:r>
              <a:rPr b="0" baseline="30000"/>
              <a:t>19</a:t>
            </a:r>
            <a:r>
              <a:rPr b="0"/>
              <a:t>N  to investigate persistence of </a:t>
            </a:r>
            <a:r>
              <a:rPr b="1"/>
              <a:t>Z = 6</a:t>
            </a:r>
            <a:endParaRPr b="1"/>
          </a:p>
        </p:txBody>
      </p:sp>
      <p:grpSp>
        <p:nvGrpSpPr>
          <p:cNvPr id="898386615" name=""/>
          <p:cNvGrpSpPr/>
          <p:nvPr/>
        </p:nvGrpSpPr>
        <p:grpSpPr bwMode="auto">
          <a:xfrm flipH="0" flipV="0">
            <a:off x="4363786" y="2896075"/>
            <a:ext cx="3866925" cy="2614570"/>
            <a:chOff x="0" y="0"/>
            <a:chExt cx="3866925" cy="2614570"/>
          </a:xfrm>
        </p:grpSpPr>
        <p:grpSp>
          <p:nvGrpSpPr>
            <p:cNvPr id="693878548" name=""/>
            <p:cNvGrpSpPr/>
            <p:nvPr/>
          </p:nvGrpSpPr>
          <p:grpSpPr bwMode="auto">
            <a:xfrm flipH="0" flipV="0">
              <a:off x="0" y="0"/>
              <a:ext cx="3866925" cy="2614570"/>
              <a:chOff x="0" y="0"/>
              <a:chExt cx="3866925" cy="2614570"/>
            </a:xfrm>
          </p:grpSpPr>
          <p:sp>
            <p:nvSpPr>
              <p:cNvPr id="1728259092" name=""/>
              <p:cNvSpPr/>
              <p:nvPr/>
            </p:nvSpPr>
            <p:spPr bwMode="auto">
              <a:xfrm rot="0" flipH="0" flipV="0">
                <a:off x="0" y="0"/>
                <a:ext cx="3645917" cy="261457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1942066366" name=""/>
              <p:cNvCxnSpPr/>
              <p:nvPr/>
            </p:nvCxnSpPr>
            <p:spPr bwMode="auto">
              <a:xfrm flipH="0" flipV="1">
                <a:off x="857301" y="2365384"/>
                <a:ext cx="104602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69324" name=""/>
              <p:cNvCxnSpPr/>
              <p:nvPr/>
            </p:nvCxnSpPr>
            <p:spPr bwMode="auto">
              <a:xfrm flipH="0" flipV="1">
                <a:off x="857301" y="1659821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921610" name=""/>
              <p:cNvCxnSpPr/>
              <p:nvPr/>
            </p:nvCxnSpPr>
            <p:spPr bwMode="auto">
              <a:xfrm flipH="0" flipV="1">
                <a:off x="857301" y="1332977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3825012" name=""/>
              <p:cNvCxnSpPr/>
              <p:nvPr/>
            </p:nvCxnSpPr>
            <p:spPr bwMode="auto">
              <a:xfrm flipH="0" flipV="1">
                <a:off x="857301" y="489528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4946486" name=""/>
              <p:cNvCxnSpPr/>
              <p:nvPr/>
            </p:nvCxnSpPr>
            <p:spPr bwMode="auto">
              <a:xfrm flipH="0" flipV="1">
                <a:off x="857301" y="169144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5138149" name=""/>
              <p:cNvSpPr/>
              <p:nvPr/>
            </p:nvSpPr>
            <p:spPr bwMode="auto">
              <a:xfrm rot="0" flipH="0" flipV="0">
                <a:off x="2463046" y="840956"/>
                <a:ext cx="1403879" cy="1675098"/>
              </a:xfrm>
              <a:prstGeom prst="rect">
                <a:avLst/>
              </a:prstGeom>
              <a:solidFill>
                <a:srgbClr val="CAF0F8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upright="0" compatLnSpc="0"/>
              <a:p>
                <a:pPr algn="ctr">
                  <a:defRPr/>
                </a:pPr>
                <a:r>
                  <a:rPr b="0">
                    <a:solidFill>
                      <a:srgbClr val="000000"/>
                    </a:solidFill>
                    <a:latin typeface="Roobert"/>
                    <a:ea typeface="Roobert"/>
                    <a:cs typeface="Roobert"/>
                  </a:rPr>
                  <a:t>N = 8</a:t>
                </a:r>
                <a:endParaRPr b="0">
                  <a:solidFill>
                    <a:srgbClr val="000000"/>
                  </a:solidFill>
                  <a:latin typeface="Roobert"/>
                  <a:cs typeface="Roobert"/>
                </a:endParaRPr>
              </a:p>
            </p:txBody>
          </p:sp>
          <p:cxnSp>
            <p:nvCxnSpPr>
              <p:cNvPr id="2064729948" name=""/>
              <p:cNvCxnSpPr/>
              <p:nvPr/>
            </p:nvCxnSpPr>
            <p:spPr bwMode="auto">
              <a:xfrm flipH="0" flipV="1">
                <a:off x="2641972" y="489528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745246" name=""/>
              <p:cNvCxnSpPr/>
              <p:nvPr/>
            </p:nvCxnSpPr>
            <p:spPr bwMode="auto">
              <a:xfrm flipH="0" flipV="1">
                <a:off x="2641972" y="169144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4050304" name=""/>
              <p:cNvSpPr txBox="1"/>
              <p:nvPr/>
            </p:nvSpPr>
            <p:spPr bwMode="auto">
              <a:xfrm rot="0" flipH="0" flipV="0">
                <a:off x="309933" y="2197497"/>
                <a:ext cx="618314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0s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562378128" name=""/>
              <p:cNvSpPr txBox="1"/>
              <p:nvPr/>
            </p:nvSpPr>
            <p:spPr bwMode="auto">
              <a:xfrm rot="0" flipH="0" flipV="0">
                <a:off x="312764" y="1588789"/>
                <a:ext cx="668436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3/2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769697747" name=""/>
              <p:cNvSpPr txBox="1"/>
              <p:nvPr/>
            </p:nvSpPr>
            <p:spPr bwMode="auto">
              <a:xfrm rot="0" flipH="0" flipV="0">
                <a:off x="309933" y="1057012"/>
                <a:ext cx="669497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893825958" name=""/>
              <p:cNvSpPr txBox="1"/>
              <p:nvPr/>
            </p:nvSpPr>
            <p:spPr bwMode="auto">
              <a:xfrm rot="0" flipH="0" flipV="0">
                <a:off x="285580" y="330249"/>
                <a:ext cx="670204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0d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5/2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963141092" name=""/>
              <p:cNvSpPr txBox="1"/>
              <p:nvPr/>
            </p:nvSpPr>
            <p:spPr bwMode="auto">
              <a:xfrm rot="0" flipH="0" flipV="0">
                <a:off x="309933" y="9866"/>
                <a:ext cx="674096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cs typeface="Roobert"/>
                  </a:rPr>
                  <a:t>1s</a:t>
                </a:r>
                <a:r>
                  <a:rPr sz="1600" b="0" baseline="-25000">
                    <a:latin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236528469" name=""/>
              <p:cNvSpPr/>
              <p:nvPr/>
            </p:nvSpPr>
            <p:spPr bwMode="auto">
              <a:xfrm rot="0" flipH="0" flipV="0">
                <a:off x="2742904" y="409889"/>
                <a:ext cx="155986" cy="15927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120241409" name=""/>
              <p:cNvSpPr/>
              <p:nvPr/>
            </p:nvSpPr>
            <p:spPr bwMode="auto">
              <a:xfrm rot="0" flipH="0" flipV="0">
                <a:off x="2963121" y="409889"/>
                <a:ext cx="155985" cy="159277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304558" name=""/>
              <p:cNvSpPr/>
              <p:nvPr/>
            </p:nvSpPr>
            <p:spPr bwMode="auto">
              <a:xfrm rot="0" flipH="0" flipV="0">
                <a:off x="3195794" y="409888"/>
                <a:ext cx="155985" cy="159277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114171881" name=""/>
              <p:cNvSpPr/>
              <p:nvPr/>
            </p:nvSpPr>
            <p:spPr bwMode="auto">
              <a:xfrm rot="0" flipH="0" flipV="0">
                <a:off x="3429772" y="409889"/>
                <a:ext cx="155985" cy="159277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5838998" name=""/>
              <p:cNvSpPr/>
              <p:nvPr/>
            </p:nvSpPr>
            <p:spPr bwMode="auto">
              <a:xfrm rot="0" flipH="0" flipV="0">
                <a:off x="1092909" y="2277137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73383374" name=""/>
              <p:cNvSpPr/>
              <p:nvPr/>
            </p:nvSpPr>
            <p:spPr bwMode="auto">
              <a:xfrm rot="0" flipH="0" flipV="0">
                <a:off x="1380315" y="2285746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98570339" name=""/>
              <p:cNvSpPr/>
              <p:nvPr/>
            </p:nvSpPr>
            <p:spPr bwMode="auto">
              <a:xfrm rot="0" flipH="0" flipV="0">
                <a:off x="936924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>
                  <a:defRPr/>
                </a:pPr>
                <a:endParaRPr/>
              </a:p>
            </p:txBody>
          </p:sp>
          <p:sp>
            <p:nvSpPr>
              <p:cNvPr id="1874678498" name=""/>
              <p:cNvSpPr/>
              <p:nvPr/>
            </p:nvSpPr>
            <p:spPr bwMode="auto">
              <a:xfrm rot="0" flipH="0" flipV="0">
                <a:off x="1170902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77625441" name=""/>
              <p:cNvSpPr/>
              <p:nvPr/>
            </p:nvSpPr>
            <p:spPr bwMode="auto">
              <a:xfrm rot="0" flipH="0" flipV="0">
                <a:off x="1380315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5453720" name=""/>
              <p:cNvSpPr/>
              <p:nvPr/>
            </p:nvSpPr>
            <p:spPr bwMode="auto">
              <a:xfrm rot="0" flipH="0" flipV="0">
                <a:off x="1600692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2397608" name=""/>
              <p:cNvSpPr/>
              <p:nvPr/>
            </p:nvSpPr>
            <p:spPr bwMode="auto">
              <a:xfrm rot="0" flipH="0" flipV="0">
                <a:off x="1092909" y="1253338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017640034" name=""/>
              <p:cNvSpPr/>
              <p:nvPr/>
            </p:nvSpPr>
            <p:spPr bwMode="auto">
              <a:xfrm rot="0" flipH="0" flipV="0">
                <a:off x="1380315" y="1253338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cxnSp>
          <p:nvCxnSpPr>
            <p:cNvPr id="81683556" name=""/>
            <p:cNvCxnSpPr/>
            <p:nvPr/>
          </p:nvCxnSpPr>
          <p:spPr bwMode="auto">
            <a:xfrm flipH="0" flipV="1">
              <a:off x="889576" y="1819098"/>
              <a:ext cx="1046025" cy="0"/>
            </a:xfrm>
            <a:prstGeom prst="line">
              <a:avLst/>
            </a:prstGeom>
            <a:ln w="25399" cap="flat" cmpd="sng" algn="ctr">
              <a:solidFill>
                <a:srgbClr val="000000">
                  <a:alpha val="75000"/>
                </a:srgbClr>
              </a:solidFill>
              <a:prstDash val="sysDot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2824240" name=""/>
            <p:cNvCxnSpPr/>
            <p:nvPr/>
          </p:nvCxnSpPr>
          <p:spPr bwMode="auto">
            <a:xfrm flipH="0" flipV="1">
              <a:off x="889576" y="1207682"/>
              <a:ext cx="1046025" cy="0"/>
            </a:xfrm>
            <a:prstGeom prst="line">
              <a:avLst/>
            </a:prstGeom>
            <a:ln w="25399" cap="flat" cmpd="sng" algn="ctr">
              <a:solidFill>
                <a:srgbClr val="000000">
                  <a:alpha val="75000"/>
                </a:srgbClr>
              </a:solidFill>
              <a:prstDash val="sysDot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319742" name=""/>
            <p:cNvCxnSpPr/>
            <p:nvPr/>
          </p:nvCxnSpPr>
          <p:spPr bwMode="auto">
            <a:xfrm flipH="1" flipV="0">
              <a:off x="1869627" y="477703"/>
              <a:ext cx="827398" cy="809617"/>
            </a:xfrm>
            <a:prstGeom prst="line">
              <a:avLst/>
            </a:prstGeom>
            <a:ln w="19049" cap="flat" cmpd="sng" algn="ctr">
              <a:solidFill>
                <a:srgbClr val="FA5555"/>
              </a:solidFill>
              <a:prstDash val="solid"/>
              <a:miter lim="800000"/>
              <a:headEnd type="arrow" len="med"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988965" name=""/>
            <p:cNvCxnSpPr>
              <a:stCxn id="1236528469" idx="2"/>
            </p:cNvCxnSpPr>
            <p:nvPr/>
          </p:nvCxnSpPr>
          <p:spPr bwMode="auto">
            <a:xfrm rot="10799989" flipH="0" flipV="1">
              <a:off x="1826804" y="489528"/>
              <a:ext cx="916099" cy="1246714"/>
            </a:xfrm>
            <a:prstGeom prst="line">
              <a:avLst/>
            </a:prstGeom>
            <a:ln w="19049" cap="flat" cmpd="sng" algn="ctr">
              <a:solidFill>
                <a:srgbClr val="0070C0"/>
              </a:solidFill>
              <a:prstDash val="solid"/>
              <a:miter lim="800000"/>
              <a:headEnd type="arrow" len="med"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5285427" name=""/>
            <p:cNvSpPr txBox="1"/>
            <p:nvPr/>
          </p:nvSpPr>
          <p:spPr bwMode="auto">
            <a:xfrm rot="0" flipH="0" flipV="0">
              <a:off x="1869627" y="640198"/>
              <a:ext cx="490185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>
                  <a:latin typeface="Roobert"/>
                  <a:ea typeface="Roobert"/>
                  <a:cs typeface="Roobert"/>
                </a:rPr>
                <a:t>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&gt;</a:t>
              </a:r>
              <a:r>
                <a:rPr sz="1600">
                  <a:latin typeface="Roobert"/>
                  <a:ea typeface="Roobert"/>
                  <a:cs typeface="Roobert"/>
                </a:rPr>
                <a:t>,j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&lt;</a:t>
              </a:r>
              <a:endParaRPr sz="1600" baseline="-25000">
                <a:latin typeface="Roobert"/>
                <a:cs typeface="Roobert"/>
              </a:endParaRPr>
            </a:p>
          </p:txBody>
        </p:sp>
        <p:sp>
          <p:nvSpPr>
            <p:cNvPr id="690777164" name=""/>
            <p:cNvSpPr txBox="1"/>
            <p:nvPr/>
          </p:nvSpPr>
          <p:spPr bwMode="auto">
            <a:xfrm rot="0" flipH="0" flipV="0">
              <a:off x="2019375" y="1420901"/>
              <a:ext cx="491245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>
                  <a:latin typeface="Roobert"/>
                  <a:ea typeface="Roobert"/>
                  <a:cs typeface="Roobert"/>
                </a:rPr>
                <a:t>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&lt;</a:t>
              </a:r>
              <a:r>
                <a:rPr sz="1600">
                  <a:latin typeface="Roobert"/>
                  <a:ea typeface="Roobert"/>
                  <a:cs typeface="Roobert"/>
                </a:rPr>
                <a:t>,j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&lt;</a:t>
              </a:r>
              <a:endParaRPr sz="1600" baseline="-25000">
                <a:latin typeface="Roobert"/>
                <a:cs typeface="Roobert"/>
              </a:endParaRPr>
            </a:p>
          </p:txBody>
        </p:sp>
      </p:grpSp>
      <p:pic>
        <p:nvPicPr>
          <p:cNvPr id="127104957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66575" y="2697364"/>
            <a:ext cx="3483277" cy="3201142"/>
          </a:xfrm>
          <a:prstGeom prst="rect">
            <a:avLst/>
          </a:prstGeom>
        </p:spPr>
      </p:pic>
      <p:sp>
        <p:nvSpPr>
          <p:cNvPr id="1590909751" name=""/>
          <p:cNvSpPr txBox="1"/>
          <p:nvPr/>
        </p:nvSpPr>
        <p:spPr bwMode="auto">
          <a:xfrm rot="0" flipH="0" flipV="0">
            <a:off x="1205588" y="5830057"/>
            <a:ext cx="2886233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 i="1">
                <a:latin typeface="Roobert"/>
                <a:ea typeface="Roobert"/>
                <a:cs typeface="Roobert"/>
              </a:rPr>
              <a:t>J. Lois-Fuentes, PhD thesis (2023)</a:t>
            </a:r>
            <a:endParaRPr sz="1400" i="1">
              <a:latin typeface="Roobert"/>
              <a:cs typeface="Roobert"/>
            </a:endParaRPr>
          </a:p>
        </p:txBody>
      </p:sp>
      <p:sp>
        <p:nvSpPr>
          <p:cNvPr id="1421526207" name=""/>
          <p:cNvSpPr/>
          <p:nvPr/>
        </p:nvSpPr>
        <p:spPr bwMode="auto">
          <a:xfrm rot="0" flipH="0" flipV="0">
            <a:off x="8594451" y="3571831"/>
            <a:ext cx="3101261" cy="1557298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Tensor V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pn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reduces Z = 6 gap as neutrons are added to 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ν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0d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5/2</a:t>
            </a:r>
            <a:endParaRPr sz="2200" b="1" i="0" baseline="-25000">
              <a:solidFill>
                <a:srgbClr val="000000"/>
              </a:solidFill>
            </a:endParaRPr>
          </a:p>
        </p:txBody>
      </p:sp>
      <p:sp>
        <p:nvSpPr>
          <p:cNvPr id="514834183" name=""/>
          <p:cNvSpPr txBox="1"/>
          <p:nvPr/>
        </p:nvSpPr>
        <p:spPr bwMode="auto">
          <a:xfrm rot="0" flipH="0" flipV="0">
            <a:off x="4558014" y="5593346"/>
            <a:ext cx="3699380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 i="1">
                <a:latin typeface="Roobert"/>
                <a:ea typeface="Roobert"/>
                <a:cs typeface="Roobert"/>
              </a:rPr>
              <a:t>Schematic view of tensor interaction in </a:t>
            </a:r>
            <a:r>
              <a:rPr sz="1400" i="1" baseline="30000">
                <a:latin typeface="Roobert"/>
                <a:ea typeface="Roobert"/>
                <a:cs typeface="Roobert"/>
              </a:rPr>
              <a:t>20</a:t>
            </a:r>
            <a:r>
              <a:rPr sz="1400" i="1">
                <a:latin typeface="Roobert"/>
                <a:ea typeface="Roobert"/>
                <a:cs typeface="Roobert"/>
              </a:rPr>
              <a:t>O</a:t>
            </a:r>
            <a:endParaRPr sz="1400" i="1">
              <a:latin typeface="Roobert"/>
              <a:cs typeface="Roobert"/>
            </a:endParaRPr>
          </a:p>
        </p:txBody>
      </p:sp>
      <p:grpSp>
        <p:nvGrpSpPr>
          <p:cNvPr id="243333542" name=""/>
          <p:cNvGrpSpPr/>
          <p:nvPr/>
        </p:nvGrpSpPr>
        <p:grpSpPr bwMode="auto">
          <a:xfrm>
            <a:off x="4146243" y="4029054"/>
            <a:ext cx="714384" cy="681687"/>
            <a:chOff x="0" y="0"/>
            <a:chExt cx="714384" cy="681687"/>
          </a:xfrm>
        </p:grpSpPr>
        <p:sp>
          <p:nvSpPr>
            <p:cNvPr id="1591260511" name=""/>
            <p:cNvSpPr/>
            <p:nvPr/>
          </p:nvSpPr>
          <p:spPr bwMode="auto">
            <a:xfrm rot="10799954" flipH="0" flipV="0">
              <a:off x="473702" y="0"/>
              <a:ext cx="101119" cy="681687"/>
            </a:xfrm>
            <a:prstGeom prst="rightBrace">
              <a:avLst>
                <a:gd name="adj1" fmla="val 105882"/>
                <a:gd name="adj2" fmla="val 49052"/>
              </a:avLst>
            </a:prstGeom>
            <a:ln w="28575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236833773" name=""/>
            <p:cNvSpPr txBox="1"/>
            <p:nvPr/>
          </p:nvSpPr>
          <p:spPr bwMode="auto">
            <a:xfrm rot="0" flipH="0" flipV="0">
              <a:off x="0" y="156820"/>
              <a:ext cx="714384" cy="36612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Roobert"/>
                  <a:ea typeface="Roobert"/>
                  <a:cs typeface="Roobert"/>
                </a:rPr>
                <a:t>Δ</a:t>
              </a:r>
              <a:r>
                <a:rPr baseline="-25000">
                  <a:latin typeface="Roobert"/>
                  <a:ea typeface="Roobert"/>
                  <a:cs typeface="Roobert"/>
                </a:rPr>
                <a:t>SO</a:t>
              </a:r>
              <a:endParaRPr>
                <a:latin typeface="Roobert"/>
                <a:cs typeface="Roober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193289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Physics case</a:t>
            </a:r>
            <a:endParaRPr/>
          </a:p>
        </p:txBody>
      </p:sp>
      <p:sp>
        <p:nvSpPr>
          <p:cNvPr id="181739891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88456140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29569337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AB2129-8638-D61B-A3BB-8B364A1A1080}" type="slidenum">
              <a:rPr lang="en-US"/>
              <a:t/>
            </a:fld>
            <a:endParaRPr lang="en-US"/>
          </a:p>
        </p:txBody>
      </p:sp>
      <p:sp>
        <p:nvSpPr>
          <p:cNvPr id="1059250246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 b="0"/>
              <a:t>E796 to measure </a:t>
            </a:r>
            <a:r>
              <a:rPr b="1"/>
              <a:t>transfer</a:t>
            </a:r>
            <a:r>
              <a:rPr b="0"/>
              <a:t> reactions probing single-particle occupancies</a:t>
            </a:r>
            <a:r>
              <a:rPr b="0"/>
              <a:t> in </a:t>
            </a:r>
            <a:r>
              <a:rPr b="0" baseline="30000"/>
              <a:t>20</a:t>
            </a:r>
            <a:r>
              <a:rPr b="0"/>
              <a:t>O.</a:t>
            </a:r>
            <a:endParaRPr b="0"/>
          </a:p>
          <a:p>
            <a:pPr marL="349965" marR="0" indent="-349965" algn="l" defTabSz="914400" rtl="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AutoNum type="arabicPeriod" startAt="2"/>
              <a:defRPr/>
            </a:pPr>
            <a:r>
              <a:rPr b="0" strike="noStrike" cap="none" spc="0"/>
              <a:t>Neutron removal </a:t>
            </a:r>
            <a:r>
              <a:rPr b="0" strike="noStrike" cap="none" spc="0" baseline="30000"/>
              <a:t>20</a:t>
            </a:r>
            <a:r>
              <a:rPr b="0" strike="noStrike" cap="none" spc="0"/>
              <a:t>O(d,t)</a:t>
            </a:r>
            <a:r>
              <a:rPr b="0" strike="noStrike" cap="none" spc="0" baseline="30000"/>
              <a:t>19</a:t>
            </a:r>
            <a:r>
              <a:rPr b="0" strike="noStrike" cap="none" spc="0"/>
              <a:t>O to extract </a:t>
            </a:r>
            <a:r>
              <a:rPr b="1" strike="noStrike" cap="none" spc="0"/>
              <a:t>N = 6 SO gap</a:t>
            </a:r>
            <a:endParaRPr b="0" strike="noStrike" cap="none" spc="0"/>
          </a:p>
          <a:p>
            <a:pPr marL="349965" marR="0" indent="-349965" algn="r" defTabSz="914400" rtl="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AutoNum type="arabicPeriod" startAt="2"/>
              <a:defRPr/>
            </a:pPr>
            <a:endParaRPr b="0" strike="noStrike" cap="none" spc="0"/>
          </a:p>
        </p:txBody>
      </p:sp>
      <p:sp>
        <p:nvSpPr>
          <p:cNvPr id="1790771269" name=""/>
          <p:cNvSpPr txBox="1"/>
          <p:nvPr/>
        </p:nvSpPr>
        <p:spPr bwMode="auto">
          <a:xfrm rot="0" flipH="0" flipV="0">
            <a:off x="1586831" y="5793475"/>
            <a:ext cx="2896314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 i="1">
                <a:latin typeface="Roobert"/>
                <a:ea typeface="Roobert"/>
                <a:cs typeface="Roobert"/>
              </a:rPr>
              <a:t>Reanalyis of previous data</a:t>
            </a:r>
            <a:endParaRPr sz="1400" i="1">
              <a:latin typeface="Roobert"/>
              <a:cs typeface="Roobert"/>
            </a:endParaRPr>
          </a:p>
        </p:txBody>
      </p:sp>
      <p:sp>
        <p:nvSpPr>
          <p:cNvPr id="472357061" name=""/>
          <p:cNvSpPr txBox="1"/>
          <p:nvPr/>
        </p:nvSpPr>
        <p:spPr bwMode="auto">
          <a:xfrm rot="0" flipH="0" flipV="0">
            <a:off x="5863373" y="5556117"/>
            <a:ext cx="2307263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 i="1">
                <a:latin typeface="Roobert"/>
                <a:ea typeface="Roobert"/>
                <a:cs typeface="Roobert"/>
              </a:rPr>
              <a:t>IPSM of </a:t>
            </a:r>
            <a:r>
              <a:rPr sz="1400" b="1" i="1" baseline="30000">
                <a:latin typeface="Roobert"/>
                <a:ea typeface="Roobert"/>
                <a:cs typeface="Roobert"/>
              </a:rPr>
              <a:t>20</a:t>
            </a:r>
            <a:r>
              <a:rPr sz="1400" b="1" i="1">
                <a:latin typeface="Roobert"/>
                <a:ea typeface="Roobert"/>
                <a:cs typeface="Roobert"/>
              </a:rPr>
              <a:t>O</a:t>
            </a:r>
            <a:endParaRPr sz="1400" b="1" i="1">
              <a:latin typeface="Roobert"/>
              <a:cs typeface="Roobert"/>
            </a:endParaRPr>
          </a:p>
        </p:txBody>
      </p:sp>
      <p:grpSp>
        <p:nvGrpSpPr>
          <p:cNvPr id="2015600319" name=""/>
          <p:cNvGrpSpPr/>
          <p:nvPr/>
        </p:nvGrpSpPr>
        <p:grpSpPr bwMode="auto">
          <a:xfrm>
            <a:off x="5034964" y="2801339"/>
            <a:ext cx="3738170" cy="2754777"/>
            <a:chOff x="0" y="0"/>
            <a:chExt cx="3738170" cy="2754777"/>
          </a:xfrm>
        </p:grpSpPr>
        <p:grpSp>
          <p:nvGrpSpPr>
            <p:cNvPr id="346679860" name=""/>
            <p:cNvGrpSpPr/>
            <p:nvPr/>
          </p:nvGrpSpPr>
          <p:grpSpPr bwMode="auto">
            <a:xfrm>
              <a:off x="0" y="0"/>
              <a:ext cx="3738170" cy="2754777"/>
              <a:chOff x="0" y="0"/>
              <a:chExt cx="3738170" cy="2754777"/>
            </a:xfrm>
          </p:grpSpPr>
          <p:sp>
            <p:nvSpPr>
              <p:cNvPr id="1112435679" name=""/>
              <p:cNvSpPr/>
              <p:nvPr/>
            </p:nvSpPr>
            <p:spPr bwMode="auto">
              <a:xfrm rot="0" flipH="0" flipV="0">
                <a:off x="27663" y="0"/>
                <a:ext cx="3710507" cy="275477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1869779713" name=""/>
              <p:cNvCxnSpPr/>
              <p:nvPr/>
            </p:nvCxnSpPr>
            <p:spPr bwMode="auto">
              <a:xfrm rot="0" flipH="0" flipV="1">
                <a:off x="581847" y="253999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3298178" name=""/>
              <p:cNvCxnSpPr/>
              <p:nvPr/>
            </p:nvCxnSpPr>
            <p:spPr bwMode="auto">
              <a:xfrm rot="0" flipH="0" flipV="1">
                <a:off x="581847" y="188957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402526" name=""/>
              <p:cNvCxnSpPr/>
              <p:nvPr/>
            </p:nvCxnSpPr>
            <p:spPr bwMode="auto">
              <a:xfrm rot="0" flipH="0" flipV="1">
                <a:off x="581847" y="13292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690683" name=""/>
              <p:cNvCxnSpPr/>
              <p:nvPr/>
            </p:nvCxnSpPr>
            <p:spPr bwMode="auto">
              <a:xfrm rot="0" flipH="0" flipV="1">
                <a:off x="581847" y="56354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878716" name=""/>
              <p:cNvCxnSpPr/>
              <p:nvPr/>
            </p:nvCxnSpPr>
            <p:spPr bwMode="auto">
              <a:xfrm rot="0" flipH="0" flipV="1">
                <a:off x="581847" y="2259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8960834" name=""/>
              <p:cNvCxnSpPr/>
              <p:nvPr/>
            </p:nvCxnSpPr>
            <p:spPr bwMode="auto">
              <a:xfrm rot="0" flipH="0" flipV="1">
                <a:off x="2398134" y="56354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24123" name=""/>
              <p:cNvCxnSpPr/>
              <p:nvPr/>
            </p:nvCxnSpPr>
            <p:spPr bwMode="auto">
              <a:xfrm rot="0" flipH="0" flipV="1">
                <a:off x="2398134" y="2259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2287432" name=""/>
              <p:cNvSpPr txBox="1"/>
              <p:nvPr/>
            </p:nvSpPr>
            <p:spPr bwMode="auto">
              <a:xfrm rot="0" flipH="0" flipV="0">
                <a:off x="24783" y="2363107"/>
                <a:ext cx="629620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0s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145674471" name=""/>
              <p:cNvSpPr txBox="1"/>
              <p:nvPr/>
            </p:nvSpPr>
            <p:spPr bwMode="auto">
              <a:xfrm rot="0" flipH="0" flipV="0">
                <a:off x="27663" y="1721757"/>
                <a:ext cx="68063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3/2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057252721" name=""/>
              <p:cNvSpPr txBox="1"/>
              <p:nvPr/>
            </p:nvSpPr>
            <p:spPr bwMode="auto">
              <a:xfrm rot="0" flipH="0" flipV="0">
                <a:off x="24783" y="1161463"/>
                <a:ext cx="68171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30768875" name=""/>
              <p:cNvSpPr txBox="1"/>
              <p:nvPr/>
            </p:nvSpPr>
            <p:spPr bwMode="auto">
              <a:xfrm rot="0" flipH="0" flipV="0">
                <a:off x="0" y="395727"/>
                <a:ext cx="68243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0d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5/2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2044311670" name=""/>
              <p:cNvSpPr txBox="1"/>
              <p:nvPr/>
            </p:nvSpPr>
            <p:spPr bwMode="auto">
              <a:xfrm rot="0" flipH="0" flipV="0">
                <a:off x="24783" y="58163"/>
                <a:ext cx="68639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cs typeface="Roobert"/>
                  </a:rPr>
                  <a:t>1s</a:t>
                </a:r>
                <a:r>
                  <a:rPr sz="1600" b="0" baseline="-25000">
                    <a:latin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807479101" name=""/>
              <p:cNvSpPr/>
              <p:nvPr/>
            </p:nvSpPr>
            <p:spPr bwMode="auto">
              <a:xfrm rot="0" flipH="0" flipV="0">
                <a:off x="2500857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8659239" name=""/>
              <p:cNvSpPr/>
              <p:nvPr/>
            </p:nvSpPr>
            <p:spPr bwMode="auto">
              <a:xfrm rot="0" flipH="0" flipV="0">
                <a:off x="2724973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511810139" name=""/>
              <p:cNvSpPr/>
              <p:nvPr/>
            </p:nvSpPr>
            <p:spPr bwMode="auto">
              <a:xfrm rot="0" flipH="0" flipV="0">
                <a:off x="2961768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67660520" name=""/>
              <p:cNvSpPr/>
              <p:nvPr/>
            </p:nvSpPr>
            <p:spPr bwMode="auto">
              <a:xfrm rot="0" flipH="0" flipV="0">
                <a:off x="3199890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387998806" name=""/>
              <p:cNvSpPr/>
              <p:nvPr/>
            </p:nvSpPr>
            <p:spPr bwMode="auto">
              <a:xfrm rot="0" flipH="0" flipV="0">
                <a:off x="821629" y="2447019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2142337" name=""/>
              <p:cNvSpPr/>
              <p:nvPr/>
            </p:nvSpPr>
            <p:spPr bwMode="auto">
              <a:xfrm rot="0" flipH="0" flipV="0">
                <a:off x="1114128" y="2456088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08908477" name=""/>
              <p:cNvSpPr/>
              <p:nvPr/>
            </p:nvSpPr>
            <p:spPr bwMode="auto">
              <a:xfrm rot="0" flipH="0" flipV="0">
                <a:off x="662880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>
                  <a:defRPr/>
                </a:pPr>
                <a:endParaRPr/>
              </a:p>
            </p:txBody>
          </p:sp>
          <p:sp>
            <p:nvSpPr>
              <p:cNvPr id="229388470" name=""/>
              <p:cNvSpPr/>
              <p:nvPr/>
            </p:nvSpPr>
            <p:spPr bwMode="auto">
              <a:xfrm rot="0" flipH="0" flipV="0">
                <a:off x="901004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28750336" name=""/>
              <p:cNvSpPr/>
              <p:nvPr/>
            </p:nvSpPr>
            <p:spPr bwMode="auto">
              <a:xfrm rot="0" flipH="0" flipV="0">
                <a:off x="1114128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305338976" name=""/>
              <p:cNvSpPr/>
              <p:nvPr/>
            </p:nvSpPr>
            <p:spPr bwMode="auto">
              <a:xfrm rot="0" flipH="0" flipV="0">
                <a:off x="1338407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761822515" name=""/>
              <p:cNvSpPr/>
              <p:nvPr/>
            </p:nvSpPr>
            <p:spPr bwMode="auto">
              <a:xfrm rot="0" flipH="0" flipV="0">
                <a:off x="821629" y="1245375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94487405" name=""/>
              <p:cNvSpPr/>
              <p:nvPr/>
            </p:nvSpPr>
            <p:spPr bwMode="auto">
              <a:xfrm rot="0" flipH="0" flipV="0">
                <a:off x="1114128" y="1245375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769424720" name=""/>
              <p:cNvCxnSpPr/>
              <p:nvPr/>
            </p:nvCxnSpPr>
            <p:spPr bwMode="auto">
              <a:xfrm rot="0" flipH="0" flipV="1">
                <a:off x="2398134" y="13292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8863950" name=""/>
              <p:cNvSpPr/>
              <p:nvPr/>
            </p:nvSpPr>
            <p:spPr bwMode="auto">
              <a:xfrm rot="0" flipH="0" flipV="0">
                <a:off x="2637916" y="1245375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2793829" name=""/>
              <p:cNvSpPr/>
              <p:nvPr/>
            </p:nvSpPr>
            <p:spPr bwMode="auto">
              <a:xfrm rot="0" flipH="0" flipV="0">
                <a:off x="2930413" y="1245375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503983626" name=""/>
              <p:cNvCxnSpPr/>
              <p:nvPr/>
            </p:nvCxnSpPr>
            <p:spPr bwMode="auto">
              <a:xfrm rot="0" flipH="0" flipV="1">
                <a:off x="2379111" y="188957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021367" name=""/>
              <p:cNvSpPr/>
              <p:nvPr/>
            </p:nvSpPr>
            <p:spPr bwMode="auto">
              <a:xfrm rot="0" flipH="0" flipV="0">
                <a:off x="2460144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>
                  <a:defRPr/>
                </a:pPr>
                <a:endParaRPr/>
              </a:p>
            </p:txBody>
          </p:sp>
          <p:sp>
            <p:nvSpPr>
              <p:cNvPr id="1551821998" name=""/>
              <p:cNvSpPr/>
              <p:nvPr/>
            </p:nvSpPr>
            <p:spPr bwMode="auto">
              <a:xfrm rot="0" flipH="0" flipV="0">
                <a:off x="2698268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18782169" name=""/>
              <p:cNvSpPr/>
              <p:nvPr/>
            </p:nvSpPr>
            <p:spPr bwMode="auto">
              <a:xfrm rot="0" flipH="0" flipV="0">
                <a:off x="2911389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23768326" name=""/>
              <p:cNvSpPr/>
              <p:nvPr/>
            </p:nvSpPr>
            <p:spPr bwMode="auto">
              <a:xfrm rot="0" flipH="0" flipV="0">
                <a:off x="3135672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1394065169" name=""/>
              <p:cNvCxnSpPr/>
              <p:nvPr/>
            </p:nvCxnSpPr>
            <p:spPr bwMode="auto">
              <a:xfrm rot="0" flipH="0" flipV="1">
                <a:off x="2379111" y="254271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2491459" name=""/>
              <p:cNvSpPr/>
              <p:nvPr/>
            </p:nvSpPr>
            <p:spPr bwMode="auto">
              <a:xfrm rot="0" flipH="0" flipV="0">
                <a:off x="2618893" y="2449739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096781371" name=""/>
              <p:cNvSpPr/>
              <p:nvPr/>
            </p:nvSpPr>
            <p:spPr bwMode="auto">
              <a:xfrm rot="0" flipH="0" flipV="0">
                <a:off x="2911389" y="2458809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1764258306" name=""/>
            <p:cNvSpPr/>
            <p:nvPr/>
          </p:nvSpPr>
          <p:spPr bwMode="auto">
            <a:xfrm rot="10799989" flipH="0" flipV="0">
              <a:off x="2261254" y="1282725"/>
              <a:ext cx="101120" cy="681688"/>
            </a:xfrm>
            <a:prstGeom prst="rightBrace">
              <a:avLst>
                <a:gd name="adj1" fmla="val 105882"/>
                <a:gd name="adj2" fmla="val 49052"/>
              </a:avLst>
            </a:prstGeom>
            <a:ln w="28575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271880411" name=""/>
            <p:cNvSpPr txBox="1"/>
            <p:nvPr/>
          </p:nvSpPr>
          <p:spPr bwMode="auto">
            <a:xfrm rot="0" flipH="0" flipV="0">
              <a:off x="1787551" y="1439546"/>
              <a:ext cx="713305" cy="36612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Roobert"/>
                  <a:ea typeface="Roobert"/>
                  <a:cs typeface="Roobert"/>
                </a:rPr>
                <a:t>Δ</a:t>
              </a:r>
              <a:r>
                <a:rPr baseline="-25000">
                  <a:latin typeface="Roobert"/>
                  <a:ea typeface="Roobert"/>
                  <a:cs typeface="Roobert"/>
                </a:rPr>
                <a:t>SO</a:t>
              </a:r>
              <a:endParaRPr>
                <a:latin typeface="Roobert"/>
                <a:cs typeface="Roobert"/>
              </a:endParaRPr>
            </a:p>
          </p:txBody>
        </p:sp>
      </p:grpSp>
      <p:pic>
        <p:nvPicPr>
          <p:cNvPr id="73886523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8197" y="2718450"/>
            <a:ext cx="3936435" cy="3097951"/>
          </a:xfrm>
          <a:prstGeom prst="rect">
            <a:avLst/>
          </a:prstGeom>
        </p:spPr>
      </p:pic>
      <p:sp>
        <p:nvSpPr>
          <p:cNvPr id="66918268" name=""/>
          <p:cNvSpPr/>
          <p:nvPr/>
        </p:nvSpPr>
        <p:spPr bwMode="auto">
          <a:xfrm rot="0" flipH="0" flipV="0">
            <a:off x="8959811" y="2866225"/>
            <a:ext cx="2677782" cy="1096577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00000"/>
              </a:lnSpc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Would the gap decrease in </a:t>
            </a:r>
            <a:r>
              <a:rPr lang="en-GB" sz="2000" b="0" i="0" u="none" strike="noStrike" cap="none" spc="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O?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85746549" name=""/>
          <p:cNvSpPr/>
          <p:nvPr/>
        </p:nvSpPr>
        <p:spPr bwMode="auto">
          <a:xfrm rot="0" flipH="0" flipV="0">
            <a:off x="8959810" y="4214531"/>
            <a:ext cx="2731698" cy="1072565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Can we extract magnitude of tensor force?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754202897" name=""/>
          <p:cNvSpPr txBox="1"/>
          <p:nvPr/>
        </p:nvSpPr>
        <p:spPr bwMode="auto">
          <a:xfrm rot="0" flipH="0" flipV="0">
            <a:off x="7507262" y="4267425"/>
            <a:ext cx="822844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sz="1400">
                <a:latin typeface="Roobert"/>
                <a:ea typeface="Roobert"/>
                <a:cs typeface="Roobert"/>
              </a:rPr>
              <a:t>N = 6</a:t>
            </a:r>
            <a:endParaRPr sz="1400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4293891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Experimental setup</a:t>
            </a:r>
            <a:endParaRPr/>
          </a:p>
        </p:txBody>
      </p:sp>
      <p:sp>
        <p:nvSpPr>
          <p:cNvPr id="145364746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90167247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40122615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21FEA28-945C-0DE6-6862-EE2F8555BC6B}" type="slidenum">
              <a:rPr lang="en-US"/>
              <a:t/>
            </a:fld>
            <a:endParaRPr lang="en-US"/>
          </a:p>
        </p:txBody>
      </p:sp>
      <p:sp>
        <p:nvSpPr>
          <p:cNvPr id="1337160730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E796 @ LISE in 2022. First transfer experiment with ACTAR TPC!</a:t>
            </a:r>
            <a:endParaRPr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pic>
        <p:nvPicPr>
          <p:cNvPr id="155139492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665441" y="1862204"/>
            <a:ext cx="4273013" cy="4273013"/>
          </a:xfrm>
          <a:prstGeom prst="rect">
            <a:avLst/>
          </a:prstGeom>
        </p:spPr>
      </p:pic>
      <p:pic>
        <p:nvPicPr>
          <p:cNvPr id="202623988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225404" y="2007720"/>
            <a:ext cx="2929933" cy="3179059"/>
          </a:xfrm>
          <a:prstGeom prst="rect">
            <a:avLst/>
          </a:prstGeom>
        </p:spPr>
      </p:pic>
      <p:pic>
        <p:nvPicPr>
          <p:cNvPr id="15393697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95802" y="2353235"/>
            <a:ext cx="3169638" cy="2373508"/>
          </a:xfrm>
          <a:prstGeom prst="rect">
            <a:avLst/>
          </a:prstGeom>
        </p:spPr>
      </p:pic>
      <p:sp>
        <p:nvSpPr>
          <p:cNvPr id="1896552964" name=""/>
          <p:cNvSpPr txBox="1"/>
          <p:nvPr/>
        </p:nvSpPr>
        <p:spPr bwMode="auto">
          <a:xfrm rot="0" flipH="0" flipV="0">
            <a:off x="719999" y="5005473"/>
            <a:ext cx="22889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Silicon sizes:</a:t>
            </a:r>
            <a:endParaRPr>
              <a:latin typeface="Roobert"/>
              <a:cs typeface="Roobert"/>
            </a:endParaRPr>
          </a:p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80 x 50 x 0.5 mm</a:t>
            </a:r>
            <a:r>
              <a:rPr baseline="30000">
                <a:latin typeface="Roobert"/>
                <a:ea typeface="Roobert"/>
                <a:cs typeface="Roobert"/>
              </a:rPr>
              <a:t>3</a:t>
            </a:r>
            <a:endParaRPr baseline="30000">
              <a:latin typeface="Roobert"/>
              <a:cs typeface="Roobert"/>
            </a:endParaRPr>
          </a:p>
        </p:txBody>
      </p:sp>
      <p:sp>
        <p:nvSpPr>
          <p:cNvPr id="1067113311" name=""/>
          <p:cNvSpPr txBox="1"/>
          <p:nvPr/>
        </p:nvSpPr>
        <p:spPr bwMode="auto">
          <a:xfrm rot="0" flipH="0" flipV="0">
            <a:off x="8305634" y="5269752"/>
            <a:ext cx="2547430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Gas mixture:</a:t>
            </a:r>
            <a:endParaRPr>
              <a:latin typeface="Roobert"/>
              <a:ea typeface="Roobert"/>
              <a:cs typeface="Roobert"/>
            </a:endParaRPr>
          </a:p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90% D</a:t>
            </a:r>
            <a:r>
              <a:rPr baseline="-25000">
                <a:latin typeface="Roobert"/>
                <a:ea typeface="Roobert"/>
                <a:cs typeface="Roobert"/>
              </a:rPr>
              <a:t>2</a:t>
            </a:r>
            <a:r>
              <a:rPr>
                <a:latin typeface="Roobert"/>
                <a:ea typeface="Roobert"/>
                <a:cs typeface="Roobert"/>
              </a:rPr>
              <a:t> + 10 % iC</a:t>
            </a:r>
            <a:r>
              <a:rPr baseline="-25000">
                <a:latin typeface="Roobert"/>
                <a:ea typeface="Roobert"/>
                <a:cs typeface="Roobert"/>
              </a:rPr>
              <a:t>4</a:t>
            </a:r>
            <a:r>
              <a:rPr>
                <a:latin typeface="Roobert"/>
                <a:ea typeface="Roobert"/>
                <a:cs typeface="Roobert"/>
              </a:rPr>
              <a:t>H</a:t>
            </a:r>
            <a:r>
              <a:rPr baseline="-25000">
                <a:latin typeface="Roobert"/>
                <a:ea typeface="Roobert"/>
                <a:cs typeface="Roobert"/>
              </a:rPr>
              <a:t>10</a:t>
            </a:r>
            <a:endParaRPr baseline="-25000">
              <a:latin typeface="Roobert"/>
              <a:cs typeface="Roobert"/>
            </a:endParaRPr>
          </a:p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at 952 mbar</a:t>
            </a:r>
            <a:endParaRPr baseline="30000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9553728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window to the analysis</a:t>
            </a:r>
            <a:endParaRPr/>
          </a:p>
        </p:txBody>
      </p:sp>
      <p:sp>
        <p:nvSpPr>
          <p:cNvPr id="161812301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78502204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01483030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3A9529-8092-F8DE-FA80-43A66F7E9480}" type="slidenum">
              <a:rPr lang="en-US"/>
              <a:t/>
            </a:fld>
            <a:endParaRPr lang="en-US"/>
          </a:p>
        </p:txBody>
      </p:sp>
      <p:sp>
        <p:nvSpPr>
          <p:cNvPr id="1802154641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 b="1"/>
              <a:t>Intricate</a:t>
            </a:r>
            <a:r>
              <a:rPr b="0"/>
              <a:t> algorithms to identify binary reactions. Then standard procedures apply</a:t>
            </a:r>
            <a:r>
              <a:rPr/>
              <a:t>:</a:t>
            </a:r>
            <a:endParaRPr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sp>
        <p:nvSpPr>
          <p:cNvPr id="648503712" name=""/>
          <p:cNvSpPr txBox="1"/>
          <p:nvPr/>
        </p:nvSpPr>
        <p:spPr bwMode="auto">
          <a:xfrm rot="0" flipH="0" flipV="0">
            <a:off x="837670" y="2119777"/>
            <a:ext cx="4887932" cy="762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GB" sz="22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Roobert"/>
                <a:ea typeface="Roobert"/>
                <a:cs typeface="Roobert"/>
              </a:rPr>
              <a:t>1.</a:t>
            </a:r>
            <a:r>
              <a:rPr lang="en-GB" sz="22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PID of tritons by plotting</a:t>
            </a:r>
            <a:endParaRPr lang="en-GB" sz="2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defRPr/>
            </a:pP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Δ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lang="en-GB" sz="2200" b="0" i="0" u="none" strike="noStrike" cap="none" spc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gas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vs 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Δ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lang="en-GB" sz="2200" b="0" i="0" u="none" strike="noStrike" cap="none" spc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Sil</a:t>
            </a:r>
            <a:endParaRPr sz="2200" b="0" baseline="-25000">
              <a:solidFill>
                <a:srgbClr val="000000"/>
              </a:solidFill>
              <a:latin typeface="Roobert"/>
              <a:cs typeface="Roobert"/>
            </a:endParaRPr>
          </a:p>
        </p:txBody>
      </p:sp>
      <p:sp>
        <p:nvSpPr>
          <p:cNvPr id="398951573" name=""/>
          <p:cNvSpPr txBox="1"/>
          <p:nvPr/>
        </p:nvSpPr>
        <p:spPr bwMode="auto">
          <a:xfrm rot="0" flipH="0" flipV="0">
            <a:off x="6248023" y="2119777"/>
            <a:ext cx="4912051" cy="762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GB" sz="22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Roobert"/>
                <a:ea typeface="Roobert"/>
                <a:cs typeface="Roobert"/>
              </a:rPr>
              <a:t>2.</a:t>
            </a:r>
            <a:r>
              <a:rPr lang="en-GB" sz="22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lang="en-GB" sz="2200" b="0" i="0" u="none" strike="noStrike" cap="none" spc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reconstructed by the </a:t>
            </a:r>
            <a:r>
              <a:rPr lang="en-GB" sz="22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missing-mass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technique</a:t>
            </a:r>
            <a:endParaRPr sz="2200" b="0">
              <a:solidFill>
                <a:srgbClr val="000000"/>
              </a:solidFill>
              <a:latin typeface="Roobert"/>
              <a:cs typeface="Roobert"/>
            </a:endParaRPr>
          </a:p>
        </p:txBody>
      </p:sp>
      <p:pic>
        <p:nvPicPr>
          <p:cNvPr id="1523196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29009" y="2882136"/>
            <a:ext cx="3505252" cy="3027923"/>
          </a:xfrm>
          <a:prstGeom prst="rect">
            <a:avLst/>
          </a:prstGeom>
        </p:spPr>
      </p:pic>
      <p:pic>
        <p:nvPicPr>
          <p:cNvPr id="211891498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777328" y="2882136"/>
            <a:ext cx="3439655" cy="3115722"/>
          </a:xfrm>
          <a:prstGeom prst="rect">
            <a:avLst/>
          </a:prstGeom>
        </p:spPr>
      </p:pic>
      <p:sp>
        <p:nvSpPr>
          <p:cNvPr id="2073709415" name=""/>
          <p:cNvSpPr txBox="1"/>
          <p:nvPr/>
        </p:nvSpPr>
        <p:spPr bwMode="auto">
          <a:xfrm rot="0" flipH="0" flipV="0">
            <a:off x="1176204" y="5799577"/>
            <a:ext cx="4210867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600" i="1">
                <a:latin typeface="Roobert"/>
                <a:ea typeface="Roobert"/>
                <a:cs typeface="Roobert"/>
              </a:rPr>
              <a:t>Masked punch-through to 2nd front layer</a:t>
            </a:r>
            <a:endParaRPr sz="16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203177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E</a:t>
            </a:r>
            <a:r>
              <a:rPr baseline="-25000"/>
              <a:t>x</a:t>
            </a:r>
            <a:r>
              <a:rPr/>
              <a:t> spectrum</a:t>
            </a:r>
            <a:endParaRPr/>
          </a:p>
        </p:txBody>
      </p:sp>
      <p:sp>
        <p:nvSpPr>
          <p:cNvPr id="2822831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59489581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63120175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86C6340-1631-DA40-6A5B-5027472BE890}" type="slidenum">
              <a:rPr lang="en-US"/>
              <a:t/>
            </a:fld>
            <a:endParaRPr lang="en-US"/>
          </a:p>
        </p:txBody>
      </p:sp>
      <p:sp>
        <p:nvSpPr>
          <p:cNvPr id="1335120960" name=""/>
          <p:cNvSpPr/>
          <p:nvPr/>
        </p:nvSpPr>
        <p:spPr bwMode="auto">
          <a:xfrm rot="0" flipH="0" flipV="0">
            <a:off x="1543057" y="5020890"/>
            <a:ext cx="3463192" cy="983593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6" indent="-327936" algn="l"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11 observed states</a:t>
            </a:r>
            <a:endParaRPr sz="200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6" indent="-327936" algn="l"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At E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&gt; 15 MeV</a:t>
            </a:r>
            <a:r>
              <a:rPr sz="2000" b="1">
                <a:solidFill>
                  <a:schemeClr val="bg1">
                    <a:lumMod val="65000"/>
                  </a:schemeClr>
                </a:solidFill>
                <a:latin typeface="Roobert"/>
                <a:ea typeface="Roobert"/>
                <a:cs typeface="Roobert"/>
              </a:rPr>
              <a:t> </a:t>
            </a:r>
            <a:r>
              <a:rPr sz="2000" b="1">
                <a:solidFill>
                  <a:schemeClr val="bg1">
                    <a:lumMod val="50000"/>
                  </a:schemeClr>
                </a:solidFill>
                <a:latin typeface="Roobert"/>
                <a:ea typeface="Roobert"/>
                <a:cs typeface="Roobert"/>
              </a:rPr>
              <a:t>(p,d) contamination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appears</a:t>
            </a:r>
            <a:endParaRPr sz="2000" b="1" i="0">
              <a:solidFill>
                <a:srgbClr val="000000"/>
              </a:solidFill>
            </a:endParaRPr>
          </a:p>
        </p:txBody>
      </p:sp>
      <p:sp>
        <p:nvSpPr>
          <p:cNvPr id="386939983" name=""/>
          <p:cNvSpPr/>
          <p:nvPr/>
        </p:nvSpPr>
        <p:spPr bwMode="auto">
          <a:xfrm rot="0" flipH="0" flipV="0">
            <a:off x="6459431" y="5040171"/>
            <a:ext cx="4059540" cy="945029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05906" indent="-305906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1n phase space considered: </a:t>
            </a:r>
            <a:r>
              <a:rPr sz="2000" b="0" u="none" baseline="30000">
                <a:solidFill>
                  <a:schemeClr val="tx1"/>
                </a:solidFill>
                <a:latin typeface="Roobert"/>
                <a:cs typeface="Roobert"/>
              </a:rPr>
              <a:t>19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O </a:t>
            </a:r>
            <a:r>
              <a:rPr sz="2000" b="0" u="none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 </a:t>
            </a:r>
            <a:r>
              <a:rPr sz="2000" b="0" u="none" baseline="30000">
                <a:solidFill>
                  <a:schemeClr val="tx1"/>
                </a:solidFill>
                <a:latin typeface="Roobert"/>
                <a:cs typeface="Roobert"/>
              </a:rPr>
              <a:t>18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O + n</a:t>
            </a:r>
            <a:endParaRPr sz="2000" b="0" u="none">
              <a:solidFill>
                <a:schemeClr val="tx1"/>
              </a:solidFill>
              <a:latin typeface="Roobert"/>
              <a:cs typeface="Roobert"/>
            </a:endParaRPr>
          </a:p>
          <a:p>
            <a:pPr marL="305906" indent="-305906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2n phase space is 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negligible</a:t>
            </a:r>
            <a:endParaRPr sz="2000" b="0" u="none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41909749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94492" y="1114998"/>
            <a:ext cx="9469926" cy="37166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Diapositiva ini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/>
        <a:effectStyle/>
        <a:effectStyle/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ONLYOFFICE/9.0.0.172</Application>
  <PresentationFormat>On-screen Show (4:3)</PresentationFormat>
  <Paragraphs>0</Paragraphs>
  <Slides>24</Slides>
  <Notes>24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47</cp:revision>
  <dcterms:created xsi:type="dcterms:W3CDTF">2019-11-20T15:01:32Z</dcterms:created>
  <dcterms:modified xsi:type="dcterms:W3CDTF">2025-09-05T13:26:55Z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0x010100049FBFEDDB2A1C47B4BB882C69983E71</vt:lpwstr>
  </property>
  <property fmtid="{D5CDD505-2E9C-101B-9397-08002B2CF9AE}" pid="3" name="MediaServiceImageTags">
    <vt:lpwstr/>
  </property>
</Properties>
</file>